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82" r:id="rId3"/>
    <p:sldId id="368" r:id="rId4"/>
    <p:sldId id="369" r:id="rId5"/>
    <p:sldId id="374" r:id="rId6"/>
    <p:sldId id="375" r:id="rId7"/>
    <p:sldId id="371" r:id="rId8"/>
    <p:sldId id="377" r:id="rId9"/>
    <p:sldId id="378" r:id="rId10"/>
    <p:sldId id="380" r:id="rId11"/>
    <p:sldId id="381" r:id="rId12"/>
    <p:sldId id="327" r:id="rId13"/>
    <p:sldId id="379" r:id="rId14"/>
    <p:sldId id="383" r:id="rId15"/>
    <p:sldId id="362" r:id="rId16"/>
    <p:sldId id="372" r:id="rId17"/>
    <p:sldId id="382" r:id="rId18"/>
    <p:sldId id="376" r:id="rId19"/>
    <p:sldId id="278" r:id="rId20"/>
    <p:sldId id="273" r:id="rId21"/>
    <p:sldId id="274" r:id="rId22"/>
    <p:sldId id="275" r:id="rId23"/>
    <p:sldId id="27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114" y="-1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4" Type="http://schemas.openxmlformats.org/officeDocument/2006/relationships/image" Target="../media/image7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3.wmf"/><Relationship Id="rId4"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19.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31.wmf"/><Relationship Id="rId7" Type="http://schemas.openxmlformats.org/officeDocument/2006/relationships/image" Target="../media/image35.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image" Target="../media/image37.wmf"/><Relationship Id="rId1" Type="http://schemas.openxmlformats.org/officeDocument/2006/relationships/image" Target="../media/image39.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Integer powers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Integer powers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Integer powers of complex numbers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Integer powers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Integer powers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Integer powers of complex numbers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Integer powers of complex numbers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Integer powers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Integer powers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Integer powers of complex numbers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oleObject" Target="../embeddings/oleObject35.bin"/><Relationship Id="rId18" Type="http://schemas.openxmlformats.org/officeDocument/2006/relationships/image" Target="../media/image42.wmf"/><Relationship Id="rId3" Type="http://schemas.microsoft.com/office/2007/relationships/media" Target="../media/media10.wav"/><Relationship Id="rId21" Type="http://schemas.openxmlformats.org/officeDocument/2006/relationships/image" Target="../media/image8.png"/><Relationship Id="rId7" Type="http://schemas.openxmlformats.org/officeDocument/2006/relationships/image" Target="../media/image37.wmf"/><Relationship Id="rId12" Type="http://schemas.openxmlformats.org/officeDocument/2006/relationships/image" Target="../media/image39.wmf"/><Relationship Id="rId17" Type="http://schemas.openxmlformats.org/officeDocument/2006/relationships/oleObject" Target="../embeddings/oleObject37.bin"/><Relationship Id="rId2" Type="http://schemas.openxmlformats.org/officeDocument/2006/relationships/tags" Target="../tags/tag8.xml"/><Relationship Id="rId16" Type="http://schemas.openxmlformats.org/officeDocument/2006/relationships/image" Target="../media/image41.wmf"/><Relationship Id="rId20" Type="http://schemas.openxmlformats.org/officeDocument/2006/relationships/image" Target="../media/image43.wmf"/><Relationship Id="rId1" Type="http://schemas.openxmlformats.org/officeDocument/2006/relationships/vmlDrawing" Target="../drawings/vmlDrawing8.vml"/><Relationship Id="rId6" Type="http://schemas.openxmlformats.org/officeDocument/2006/relationships/oleObject" Target="../embeddings/oleObject31.bin"/><Relationship Id="rId11" Type="http://schemas.openxmlformats.org/officeDocument/2006/relationships/oleObject" Target="../embeddings/oleObject34.bin"/><Relationship Id="rId5" Type="http://schemas.openxmlformats.org/officeDocument/2006/relationships/slideLayout" Target="../slideLayouts/slideLayout2.xml"/><Relationship Id="rId15" Type="http://schemas.openxmlformats.org/officeDocument/2006/relationships/oleObject" Target="../embeddings/oleObject36.bin"/><Relationship Id="rId10" Type="http://schemas.openxmlformats.org/officeDocument/2006/relationships/oleObject" Target="../embeddings/oleObject33.bin"/><Relationship Id="rId19" Type="http://schemas.openxmlformats.org/officeDocument/2006/relationships/oleObject" Target="../embeddings/oleObject38.bin"/><Relationship Id="rId4" Type="http://schemas.openxmlformats.org/officeDocument/2006/relationships/audio" Target="../media/media10.wav"/><Relationship Id="rId9" Type="http://schemas.openxmlformats.org/officeDocument/2006/relationships/image" Target="../media/image38.wmf"/><Relationship Id="rId14" Type="http://schemas.openxmlformats.org/officeDocument/2006/relationships/image" Target="../media/image40.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45.wmf"/><Relationship Id="rId18" Type="http://schemas.openxmlformats.org/officeDocument/2006/relationships/oleObject" Target="../embeddings/oleObject45.bin"/><Relationship Id="rId3" Type="http://schemas.microsoft.com/office/2007/relationships/media" Target="../media/media11.wav"/><Relationship Id="rId7" Type="http://schemas.openxmlformats.org/officeDocument/2006/relationships/image" Target="../media/image39.wmf"/><Relationship Id="rId12" Type="http://schemas.openxmlformats.org/officeDocument/2006/relationships/oleObject" Target="../embeddings/oleObject42.bin"/><Relationship Id="rId17" Type="http://schemas.openxmlformats.org/officeDocument/2006/relationships/image" Target="../media/image47.wmf"/><Relationship Id="rId2" Type="http://schemas.openxmlformats.org/officeDocument/2006/relationships/tags" Target="../tags/tag9.xml"/><Relationship Id="rId16" Type="http://schemas.openxmlformats.org/officeDocument/2006/relationships/oleObject" Target="../embeddings/oleObject44.bin"/><Relationship Id="rId20" Type="http://schemas.openxmlformats.org/officeDocument/2006/relationships/image" Target="../media/image8.png"/><Relationship Id="rId1" Type="http://schemas.openxmlformats.org/officeDocument/2006/relationships/vmlDrawing" Target="../drawings/vmlDrawing9.vml"/><Relationship Id="rId6" Type="http://schemas.openxmlformats.org/officeDocument/2006/relationships/oleObject" Target="../embeddings/oleObject39.bin"/><Relationship Id="rId11" Type="http://schemas.openxmlformats.org/officeDocument/2006/relationships/image" Target="../media/image44.wmf"/><Relationship Id="rId5" Type="http://schemas.openxmlformats.org/officeDocument/2006/relationships/slideLayout" Target="../slideLayouts/slideLayout2.xml"/><Relationship Id="rId15" Type="http://schemas.openxmlformats.org/officeDocument/2006/relationships/image" Target="../media/image46.wmf"/><Relationship Id="rId10" Type="http://schemas.openxmlformats.org/officeDocument/2006/relationships/oleObject" Target="../embeddings/oleObject41.bin"/><Relationship Id="rId19" Type="http://schemas.openxmlformats.org/officeDocument/2006/relationships/image" Target="../media/image48.wmf"/><Relationship Id="rId4" Type="http://schemas.openxmlformats.org/officeDocument/2006/relationships/audio" Target="../media/media11.wav"/><Relationship Id="rId9" Type="http://schemas.openxmlformats.org/officeDocument/2006/relationships/image" Target="../media/image37.wmf"/><Relationship Id="rId14" Type="http://schemas.openxmlformats.org/officeDocument/2006/relationships/oleObject" Target="../embeddings/oleObject43.bin"/></Relationships>
</file>

<file path=ppt/slides/_rels/slide12.xml.rels><?xml version="1.0" encoding="UTF-8" standalone="yes"?>
<Relationships xmlns="http://schemas.openxmlformats.org/package/2006/relationships"><Relationship Id="rId8" Type="http://schemas.openxmlformats.org/officeDocument/2006/relationships/image" Target="../media/image49.wmf"/><Relationship Id="rId3" Type="http://schemas.microsoft.com/office/2007/relationships/media" Target="../media/media12.wav"/><Relationship Id="rId7" Type="http://schemas.openxmlformats.org/officeDocument/2006/relationships/oleObject" Target="../embeddings/oleObject46.bin"/><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50.png"/><Relationship Id="rId5" Type="http://schemas.openxmlformats.org/officeDocument/2006/relationships/slideLayout" Target="../slideLayouts/slideLayout2.xml"/><Relationship Id="rId4" Type="http://schemas.openxmlformats.org/officeDocument/2006/relationships/audio" Target="../media/media12.wav"/><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2.wmf"/><Relationship Id="rId3" Type="http://schemas.microsoft.com/office/2007/relationships/media" Target="../media/media13.wav"/><Relationship Id="rId7" Type="http://schemas.openxmlformats.org/officeDocument/2006/relationships/oleObject" Target="../embeddings/oleObject47.bin"/><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image" Target="../media/image53.png"/><Relationship Id="rId5" Type="http://schemas.openxmlformats.org/officeDocument/2006/relationships/slideLayout" Target="../slideLayouts/slideLayout2.xml"/><Relationship Id="rId4" Type="http://schemas.openxmlformats.org/officeDocument/2006/relationships/audio" Target="../media/media13.wav"/><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4.wmf"/><Relationship Id="rId3" Type="http://schemas.microsoft.com/office/2007/relationships/media" Target="../media/media14.wav"/><Relationship Id="rId7" Type="http://schemas.openxmlformats.org/officeDocument/2006/relationships/oleObject" Target="../embeddings/oleObject48.bin"/><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image" Target="../media/image56.png"/><Relationship Id="rId11" Type="http://schemas.openxmlformats.org/officeDocument/2006/relationships/image" Target="../media/image51.png"/><Relationship Id="rId5" Type="http://schemas.openxmlformats.org/officeDocument/2006/relationships/slideLayout" Target="../slideLayouts/slideLayout2.xml"/><Relationship Id="rId10" Type="http://schemas.openxmlformats.org/officeDocument/2006/relationships/image" Target="../media/image55.wmf"/><Relationship Id="rId4" Type="http://schemas.openxmlformats.org/officeDocument/2006/relationships/audio" Target="../media/media14.wav"/><Relationship Id="rId9" Type="http://schemas.openxmlformats.org/officeDocument/2006/relationships/oleObject" Target="../embeddings/oleObject49.bin"/></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15.wav"/><Relationship Id="rId7" Type="http://schemas.openxmlformats.org/officeDocument/2006/relationships/image" Target="../media/image57.wmf"/><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oleObject" Target="../embeddings/oleObject50.bin"/><Relationship Id="rId5" Type="http://schemas.openxmlformats.org/officeDocument/2006/relationships/slideLayout" Target="../slideLayouts/slideLayout2.xml"/><Relationship Id="rId4" Type="http://schemas.openxmlformats.org/officeDocument/2006/relationships/audio" Target="../media/media15.wav"/></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52.bin"/><Relationship Id="rId3" Type="http://schemas.microsoft.com/office/2007/relationships/media" Target="../media/media16.wav"/><Relationship Id="rId7" Type="http://schemas.openxmlformats.org/officeDocument/2006/relationships/image" Target="../media/image58.wmf"/><Relationship Id="rId12" Type="http://schemas.openxmlformats.org/officeDocument/2006/relationships/image" Target="../media/image51.png"/><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oleObject" Target="../embeddings/oleObject51.bin"/><Relationship Id="rId11" Type="http://schemas.openxmlformats.org/officeDocument/2006/relationships/image" Target="../media/image60.wmf"/><Relationship Id="rId5" Type="http://schemas.openxmlformats.org/officeDocument/2006/relationships/slideLayout" Target="../slideLayouts/slideLayout2.xml"/><Relationship Id="rId10" Type="http://schemas.openxmlformats.org/officeDocument/2006/relationships/oleObject" Target="../embeddings/oleObject53.bin"/><Relationship Id="rId4" Type="http://schemas.openxmlformats.org/officeDocument/2006/relationships/audio" Target="../media/media16.wav"/><Relationship Id="rId9" Type="http://schemas.openxmlformats.org/officeDocument/2006/relationships/image" Target="../media/image59.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64.wmf"/><Relationship Id="rId18" Type="http://schemas.openxmlformats.org/officeDocument/2006/relationships/image" Target="../media/image51.png"/><Relationship Id="rId3" Type="http://schemas.microsoft.com/office/2007/relationships/media" Target="../media/media17.wav"/><Relationship Id="rId7" Type="http://schemas.openxmlformats.org/officeDocument/2006/relationships/image" Target="../media/image61.wmf"/><Relationship Id="rId12" Type="http://schemas.openxmlformats.org/officeDocument/2006/relationships/oleObject" Target="../embeddings/oleObject57.bin"/><Relationship Id="rId17" Type="http://schemas.openxmlformats.org/officeDocument/2006/relationships/image" Target="../media/image66.wmf"/><Relationship Id="rId2" Type="http://schemas.openxmlformats.org/officeDocument/2006/relationships/tags" Target="../tags/tag15.xml"/><Relationship Id="rId16" Type="http://schemas.openxmlformats.org/officeDocument/2006/relationships/oleObject" Target="../embeddings/oleObject59.bin"/><Relationship Id="rId1" Type="http://schemas.openxmlformats.org/officeDocument/2006/relationships/vmlDrawing" Target="../drawings/vmlDrawing15.vml"/><Relationship Id="rId6" Type="http://schemas.openxmlformats.org/officeDocument/2006/relationships/oleObject" Target="../embeddings/oleObject54.bin"/><Relationship Id="rId11" Type="http://schemas.openxmlformats.org/officeDocument/2006/relationships/image" Target="../media/image63.wmf"/><Relationship Id="rId5" Type="http://schemas.openxmlformats.org/officeDocument/2006/relationships/slideLayout" Target="../slideLayouts/slideLayout2.xml"/><Relationship Id="rId15" Type="http://schemas.openxmlformats.org/officeDocument/2006/relationships/image" Target="../media/image65.wmf"/><Relationship Id="rId10" Type="http://schemas.openxmlformats.org/officeDocument/2006/relationships/oleObject" Target="../embeddings/oleObject56.bin"/><Relationship Id="rId4" Type="http://schemas.openxmlformats.org/officeDocument/2006/relationships/audio" Target="../media/media17.wav"/><Relationship Id="rId9" Type="http://schemas.openxmlformats.org/officeDocument/2006/relationships/image" Target="../media/image62.wmf"/><Relationship Id="rId14" Type="http://schemas.openxmlformats.org/officeDocument/2006/relationships/oleObject" Target="../embeddings/oleObject58.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70.wmf"/><Relationship Id="rId3" Type="http://schemas.microsoft.com/office/2007/relationships/media" Target="../media/media18.wav"/><Relationship Id="rId7" Type="http://schemas.openxmlformats.org/officeDocument/2006/relationships/image" Target="../media/image67.wmf"/><Relationship Id="rId12" Type="http://schemas.openxmlformats.org/officeDocument/2006/relationships/oleObject" Target="../embeddings/oleObject63.bin"/><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oleObject" Target="../embeddings/oleObject60.bin"/><Relationship Id="rId11" Type="http://schemas.openxmlformats.org/officeDocument/2006/relationships/image" Target="../media/image69.wmf"/><Relationship Id="rId5" Type="http://schemas.openxmlformats.org/officeDocument/2006/relationships/slideLayout" Target="../slideLayouts/slideLayout2.xml"/><Relationship Id="rId10" Type="http://schemas.openxmlformats.org/officeDocument/2006/relationships/oleObject" Target="../embeddings/oleObject62.bin"/><Relationship Id="rId4" Type="http://schemas.openxmlformats.org/officeDocument/2006/relationships/audio" Target="../media/media18.wav"/><Relationship Id="rId9" Type="http://schemas.openxmlformats.org/officeDocument/2006/relationships/image" Target="../media/image68.wmf"/><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1.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4.wav"/><Relationship Id="rId7" Type="http://schemas.openxmlformats.org/officeDocument/2006/relationships/image" Target="../media/image11.wmf"/><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4.wav"/><Relationship Id="rId9" Type="http://schemas.openxmlformats.org/officeDocument/2006/relationships/image" Target="../media/image12.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6.wmf"/><Relationship Id="rId3" Type="http://schemas.microsoft.com/office/2007/relationships/media" Target="../media/media5.wav"/><Relationship Id="rId7" Type="http://schemas.openxmlformats.org/officeDocument/2006/relationships/image" Target="../media/image14.wmf"/><Relationship Id="rId12" Type="http://schemas.openxmlformats.org/officeDocument/2006/relationships/oleObject" Target="../embeddings/oleObject9.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8.bin"/><Relationship Id="rId4" Type="http://schemas.openxmlformats.org/officeDocument/2006/relationships/audio" Target="../media/media5.wav"/><Relationship Id="rId9" Type="http://schemas.openxmlformats.org/officeDocument/2006/relationships/image" Target="../media/image15.wmf"/><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6.wav"/><Relationship Id="rId7" Type="http://schemas.openxmlformats.org/officeDocument/2006/relationships/image" Target="../media/image17.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wav"/><Relationship Id="rId9" Type="http://schemas.openxmlformats.org/officeDocument/2006/relationships/image" Target="../media/image18.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2.wmf"/><Relationship Id="rId3" Type="http://schemas.microsoft.com/office/2007/relationships/media" Target="../media/media7.wav"/><Relationship Id="rId7" Type="http://schemas.openxmlformats.org/officeDocument/2006/relationships/image" Target="../media/image19.wmf"/><Relationship Id="rId12" Type="http://schemas.openxmlformats.org/officeDocument/2006/relationships/oleObject" Target="../embeddings/oleObject15.bin"/><Relationship Id="rId2" Type="http://schemas.openxmlformats.org/officeDocument/2006/relationships/tags" Target="../tags/tag5.xml"/><Relationship Id="rId16"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21.wmf"/><Relationship Id="rId5" Type="http://schemas.openxmlformats.org/officeDocument/2006/relationships/slideLayout" Target="../slideLayouts/slideLayout2.xml"/><Relationship Id="rId15" Type="http://schemas.openxmlformats.org/officeDocument/2006/relationships/image" Target="../media/image23.wmf"/><Relationship Id="rId10" Type="http://schemas.openxmlformats.org/officeDocument/2006/relationships/oleObject" Target="../embeddings/oleObject14.bin"/><Relationship Id="rId4" Type="http://schemas.openxmlformats.org/officeDocument/2006/relationships/audio" Target="../media/media7.wav"/><Relationship Id="rId9" Type="http://schemas.openxmlformats.org/officeDocument/2006/relationships/image" Target="../media/image20.wmf"/><Relationship Id="rId14"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6.wmf"/><Relationship Id="rId1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19.wmf"/><Relationship Id="rId12" Type="http://schemas.openxmlformats.org/officeDocument/2006/relationships/oleObject" Target="../embeddings/oleObject20.bin"/><Relationship Id="rId17" Type="http://schemas.openxmlformats.org/officeDocument/2006/relationships/image" Target="../media/image28.wmf"/><Relationship Id="rId2" Type="http://schemas.openxmlformats.org/officeDocument/2006/relationships/tags" Target="../tags/tag6.xml"/><Relationship Id="rId16" Type="http://schemas.openxmlformats.org/officeDocument/2006/relationships/oleObject" Target="../embeddings/oleObject22.bin"/><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image" Target="../media/image25.wmf"/><Relationship Id="rId5" Type="http://schemas.openxmlformats.org/officeDocument/2006/relationships/slideLayout" Target="../slideLayouts/slideLayout2.xml"/><Relationship Id="rId15" Type="http://schemas.openxmlformats.org/officeDocument/2006/relationships/image" Target="../media/image27.wmf"/><Relationship Id="rId10" Type="http://schemas.openxmlformats.org/officeDocument/2006/relationships/oleObject" Target="../embeddings/oleObject19.bin"/><Relationship Id="rId4" Type="http://schemas.openxmlformats.org/officeDocument/2006/relationships/audio" Target="../media/media8.wav"/><Relationship Id="rId9" Type="http://schemas.openxmlformats.org/officeDocument/2006/relationships/image" Target="../media/image24.wmf"/><Relationship Id="rId14" Type="http://schemas.openxmlformats.org/officeDocument/2006/relationships/oleObject" Target="../embeddings/oleObject21.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2.wmf"/><Relationship Id="rId18" Type="http://schemas.openxmlformats.org/officeDocument/2006/relationships/oleObject" Target="../embeddings/oleObject29.bin"/><Relationship Id="rId3" Type="http://schemas.microsoft.com/office/2007/relationships/media" Target="../media/media9.wav"/><Relationship Id="rId21" Type="http://schemas.openxmlformats.org/officeDocument/2006/relationships/image" Target="../media/image36.wmf"/><Relationship Id="rId7" Type="http://schemas.openxmlformats.org/officeDocument/2006/relationships/image" Target="../media/image29.wmf"/><Relationship Id="rId12" Type="http://schemas.openxmlformats.org/officeDocument/2006/relationships/oleObject" Target="../embeddings/oleObject26.bin"/><Relationship Id="rId17" Type="http://schemas.openxmlformats.org/officeDocument/2006/relationships/image" Target="../media/image34.wmf"/><Relationship Id="rId2" Type="http://schemas.openxmlformats.org/officeDocument/2006/relationships/tags" Target="../tags/tag7.xml"/><Relationship Id="rId16" Type="http://schemas.openxmlformats.org/officeDocument/2006/relationships/oleObject" Target="../embeddings/oleObject28.bin"/><Relationship Id="rId20" Type="http://schemas.openxmlformats.org/officeDocument/2006/relationships/oleObject" Target="../embeddings/oleObject30.bin"/><Relationship Id="rId1" Type="http://schemas.openxmlformats.org/officeDocument/2006/relationships/vmlDrawing" Target="../drawings/vmlDrawing7.vml"/><Relationship Id="rId6" Type="http://schemas.openxmlformats.org/officeDocument/2006/relationships/oleObject" Target="../embeddings/oleObject23.bin"/><Relationship Id="rId11" Type="http://schemas.openxmlformats.org/officeDocument/2006/relationships/image" Target="../media/image31.wmf"/><Relationship Id="rId5" Type="http://schemas.openxmlformats.org/officeDocument/2006/relationships/slideLayout" Target="../slideLayouts/slideLayout2.xml"/><Relationship Id="rId15" Type="http://schemas.openxmlformats.org/officeDocument/2006/relationships/image" Target="../media/image33.wmf"/><Relationship Id="rId10" Type="http://schemas.openxmlformats.org/officeDocument/2006/relationships/oleObject" Target="../embeddings/oleObject25.bin"/><Relationship Id="rId19" Type="http://schemas.openxmlformats.org/officeDocument/2006/relationships/image" Target="../media/image35.wmf"/><Relationship Id="rId4" Type="http://schemas.openxmlformats.org/officeDocument/2006/relationships/audio" Target="../media/media9.wav"/><Relationship Id="rId9" Type="http://schemas.openxmlformats.org/officeDocument/2006/relationships/image" Target="../media/image30.wmf"/><Relationship Id="rId14" Type="http://schemas.openxmlformats.org/officeDocument/2006/relationships/oleObject" Target="../embeddings/oleObject27.bin"/><Relationship Id="rId2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1.6.8.8 Integer powers</a:t>
            </a:r>
            <a:br>
              <a:rPr lang="en-US" dirty="0" smtClean="0"/>
            </a:br>
            <a:r>
              <a:rPr lang="en-US" dirty="0" smtClean="0"/>
              <a:t>of complex numbers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571"/>
    </mc:Choice>
    <mc:Fallback>
      <p:transition spd="slow" advTm="8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of formula</a:t>
            </a:r>
            <a:endParaRPr lang="en-CA" dirty="0"/>
          </a:p>
        </p:txBody>
      </p:sp>
      <p:sp>
        <p:nvSpPr>
          <p:cNvPr id="3" name="Content Placeholder 2"/>
          <p:cNvSpPr>
            <a:spLocks noGrp="1"/>
          </p:cNvSpPr>
          <p:nvPr>
            <p:ph idx="1"/>
          </p:nvPr>
        </p:nvSpPr>
        <p:spPr/>
        <p:txBody>
          <a:bodyPr/>
          <a:lstStyle/>
          <a:p>
            <a:pPr marL="0" indent="0">
              <a:buNone/>
            </a:pPr>
            <a:r>
              <a:rPr lang="en-US" dirty="0" smtClean="0"/>
              <a:t>Theorem:  </a:t>
            </a:r>
          </a:p>
          <a:p>
            <a:pPr marL="0" indent="0">
              <a:buNone/>
            </a:pPr>
            <a:r>
              <a:rPr lang="en-US" dirty="0" smtClean="0"/>
              <a:t>Proof:	When </a:t>
            </a:r>
            <a:r>
              <a:rPr lang="en-US" i="1" dirty="0" smtClean="0">
                <a:latin typeface="Times New Roman" panose="02020603050405020304" pitchFamily="18" charset="0"/>
              </a:rPr>
              <a:t>n</a:t>
            </a:r>
            <a:r>
              <a:rPr lang="en-US" dirty="0" smtClean="0">
                <a:latin typeface="Times New Roman" panose="02020603050405020304" pitchFamily="18" charset="0"/>
              </a:rPr>
              <a:t> = 0</a:t>
            </a:r>
            <a:r>
              <a:rPr lang="en-US" dirty="0" smtClean="0"/>
              <a:t>, </a:t>
            </a:r>
          </a:p>
          <a:p>
            <a:pPr marL="0" indent="0">
              <a:buNone/>
            </a:pPr>
            <a:r>
              <a:rPr lang="en-US" dirty="0" smtClean="0"/>
              <a:t>	Assume the formula is correct for an arbitrary </a:t>
            </a:r>
            <a:r>
              <a:rPr lang="en-US" i="1" dirty="0" smtClean="0">
                <a:latin typeface="Times New Roman" panose="02020603050405020304" pitchFamily="18" charset="0"/>
              </a:rPr>
              <a:t>n</a:t>
            </a:r>
            <a:r>
              <a:rPr lang="en-US" dirty="0">
                <a:latin typeface="Times New Roman" panose="02020603050405020304" pitchFamily="18" charset="0"/>
              </a:rPr>
              <a:t> ≥ </a:t>
            </a:r>
            <a:r>
              <a:rPr lang="en-US" dirty="0" smtClean="0">
                <a:latin typeface="Times New Roman" panose="02020603050405020304" pitchFamily="18" charset="0"/>
              </a:rPr>
              <a:t>0</a:t>
            </a:r>
            <a:r>
              <a:rPr lang="en-US" dirty="0" smtClean="0"/>
              <a:t>,</a:t>
            </a:r>
            <a:br>
              <a:rPr lang="en-US" dirty="0" smtClean="0"/>
            </a:br>
            <a:r>
              <a:rPr lang="en-US" dirty="0" smtClean="0"/>
              <a:t>	    that is,                                .</a:t>
            </a:r>
          </a:p>
          <a:p>
            <a:pPr marL="0" indent="0">
              <a:buNone/>
            </a:pPr>
            <a:r>
              <a:rPr lang="en-US" dirty="0" smtClean="0">
                <a:latin typeface="Times New Roman" panose="02020603050405020304" pitchFamily="18" charset="0"/>
              </a:rPr>
              <a:t>	Then, </a:t>
            </a: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r>
              <a:rPr lang="en-US" dirty="0" smtClean="0">
                <a:latin typeface="Times New Roman" panose="02020603050405020304" pitchFamily="18" charset="0"/>
              </a:rPr>
              <a:t>	Thus, by the process of mathematical induction, the statement 	is true for all </a:t>
            </a:r>
            <a:r>
              <a:rPr lang="en-US" i="1" dirty="0" smtClean="0">
                <a:latin typeface="Times New Roman" panose="02020603050405020304" pitchFamily="18" charset="0"/>
              </a:rPr>
              <a:t>n</a:t>
            </a:r>
            <a:r>
              <a:rPr lang="en-US" dirty="0" smtClean="0">
                <a:latin typeface="Times New Roman" panose="02020603050405020304" pitchFamily="18" charset="0"/>
              </a:rPr>
              <a:t> = 0, 1, 2, 3, … .</a:t>
            </a:r>
            <a:endParaRPr lang="en-CA"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476879605"/>
              </p:ext>
            </p:extLst>
          </p:nvPr>
        </p:nvGraphicFramePr>
        <p:xfrm>
          <a:off x="1818167" y="1578934"/>
          <a:ext cx="1892300" cy="504825"/>
        </p:xfrm>
        <a:graphic>
          <a:graphicData uri="http://schemas.openxmlformats.org/presentationml/2006/ole">
            <mc:AlternateContent xmlns:mc="http://schemas.openxmlformats.org/markup-compatibility/2006">
              <mc:Choice xmlns:v="urn:schemas-microsoft-com:vml" Requires="v">
                <p:oleObj spid="_x0000_s91213" name="Equation" r:id="rId6" imgW="1562040" imgH="419040" progId="Equation.DSMT4">
                  <p:embed/>
                </p:oleObj>
              </mc:Choice>
              <mc:Fallback>
                <p:oleObj name="Equation" r:id="rId6" imgW="1562040" imgH="419040" progId="Equation.DSMT4">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8167" y="1578934"/>
                        <a:ext cx="18923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25744717"/>
              </p:ext>
            </p:extLst>
          </p:nvPr>
        </p:nvGraphicFramePr>
        <p:xfrm>
          <a:off x="2990850" y="1970088"/>
          <a:ext cx="3230563" cy="504825"/>
        </p:xfrm>
        <a:graphic>
          <a:graphicData uri="http://schemas.openxmlformats.org/presentationml/2006/ole">
            <mc:AlternateContent xmlns:mc="http://schemas.openxmlformats.org/markup-compatibility/2006">
              <mc:Choice xmlns:v="urn:schemas-microsoft-com:vml" Requires="v">
                <p:oleObj spid="_x0000_s91214" name="Equation" r:id="rId8" imgW="2666880" imgH="419040" progId="Equation.DSMT4">
                  <p:embed/>
                </p:oleObj>
              </mc:Choice>
              <mc:Fallback>
                <p:oleObj name="Equation" r:id="rId8" imgW="2666880" imgH="419040" progId="Equation.DSMT4">
                  <p:embed/>
                  <p:pic>
                    <p:nvPicPr>
                      <p:cNvPr id="0" name=""/>
                      <p:cNvPicPr>
                        <a:picLocks noChangeAspect="1" noChangeArrowheads="1"/>
                      </p:cNvPicPr>
                      <p:nvPr/>
                    </p:nvPicPr>
                    <p:blipFill>
                      <a:blip r:embed="rId9"/>
                      <a:srcRect/>
                      <a:stretch>
                        <a:fillRect/>
                      </a:stretch>
                    </p:blipFill>
                    <p:spPr bwMode="auto">
                      <a:xfrm>
                        <a:off x="2990850" y="1970088"/>
                        <a:ext cx="32305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13990553"/>
              </p:ext>
            </p:extLst>
          </p:nvPr>
        </p:nvGraphicFramePr>
        <p:xfrm>
          <a:off x="2592569" y="2721934"/>
          <a:ext cx="1892300" cy="504825"/>
        </p:xfrm>
        <a:graphic>
          <a:graphicData uri="http://schemas.openxmlformats.org/presentationml/2006/ole">
            <mc:AlternateContent xmlns:mc="http://schemas.openxmlformats.org/markup-compatibility/2006">
              <mc:Choice xmlns:v="urn:schemas-microsoft-com:vml" Requires="v">
                <p:oleObj spid="_x0000_s91215" name="Equation" r:id="rId10" imgW="1562040" imgH="419040" progId="Equation.DSMT4">
                  <p:embed/>
                </p:oleObj>
              </mc:Choice>
              <mc:Fallback>
                <p:oleObj name="Equation" r:id="rId10" imgW="1562040" imgH="419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2569" y="2721934"/>
                        <a:ext cx="18923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99327543"/>
              </p:ext>
            </p:extLst>
          </p:nvPr>
        </p:nvGraphicFramePr>
        <p:xfrm>
          <a:off x="6248400" y="533400"/>
          <a:ext cx="2112963" cy="1465263"/>
        </p:xfrm>
        <a:graphic>
          <a:graphicData uri="http://schemas.openxmlformats.org/presentationml/2006/ole">
            <mc:AlternateContent xmlns:mc="http://schemas.openxmlformats.org/markup-compatibility/2006">
              <mc:Choice xmlns:v="urn:schemas-microsoft-com:vml" Requires="v">
                <p:oleObj spid="_x0000_s91216" name="Equation" r:id="rId11" imgW="2108200" imgH="1473200" progId="Equation.DSMT4">
                  <p:embed/>
                </p:oleObj>
              </mc:Choice>
              <mc:Fallback>
                <p:oleObj name="Equation" r:id="rId11" imgW="2108200" imgH="1473200" progId="Equation.DSMT4">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00" y="533400"/>
                        <a:ext cx="211296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549290995"/>
              </p:ext>
            </p:extLst>
          </p:nvPr>
        </p:nvGraphicFramePr>
        <p:xfrm>
          <a:off x="2177901" y="3156099"/>
          <a:ext cx="1370013" cy="336550"/>
        </p:xfrm>
        <a:graphic>
          <a:graphicData uri="http://schemas.openxmlformats.org/presentationml/2006/ole">
            <mc:AlternateContent xmlns:mc="http://schemas.openxmlformats.org/markup-compatibility/2006">
              <mc:Choice xmlns:v="urn:schemas-microsoft-com:vml" Requires="v">
                <p:oleObj spid="_x0000_s91217" name="Equation" r:id="rId13" imgW="1130040" imgH="279360" progId="Equation.DSMT4">
                  <p:embed/>
                </p:oleObj>
              </mc:Choice>
              <mc:Fallback>
                <p:oleObj name="Equation" r:id="rId13" imgW="1130040" imgH="279360" progId="Equation.DSMT4">
                  <p:embed/>
                  <p:pic>
                    <p:nvPicPr>
                      <p:cNvPr id="0" name=""/>
                      <p:cNvPicPr>
                        <a:picLocks noChangeAspect="1" noChangeArrowheads="1"/>
                      </p:cNvPicPr>
                      <p:nvPr/>
                    </p:nvPicPr>
                    <p:blipFill>
                      <a:blip r:embed="rId14"/>
                      <a:srcRect/>
                      <a:stretch>
                        <a:fillRect/>
                      </a:stretch>
                    </p:blipFill>
                    <p:spPr bwMode="auto">
                      <a:xfrm>
                        <a:off x="2177901" y="3156099"/>
                        <a:ext cx="1370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81837630"/>
              </p:ext>
            </p:extLst>
          </p:nvPr>
        </p:nvGraphicFramePr>
        <p:xfrm>
          <a:off x="2710821" y="3646967"/>
          <a:ext cx="2754313" cy="611188"/>
        </p:xfrm>
        <a:graphic>
          <a:graphicData uri="http://schemas.openxmlformats.org/presentationml/2006/ole">
            <mc:AlternateContent xmlns:mc="http://schemas.openxmlformats.org/markup-compatibility/2006">
              <mc:Choice xmlns:v="urn:schemas-microsoft-com:vml" Requires="v">
                <p:oleObj spid="_x0000_s91218" name="Equation" r:id="rId15" imgW="2273040" imgH="507960" progId="Equation.DSMT4">
                  <p:embed/>
                </p:oleObj>
              </mc:Choice>
              <mc:Fallback>
                <p:oleObj name="Equation" r:id="rId15" imgW="2273040" imgH="507960" progId="Equation.DSMT4">
                  <p:embed/>
                  <p:pic>
                    <p:nvPicPr>
                      <p:cNvPr id="0" name=""/>
                      <p:cNvPicPr>
                        <a:picLocks noChangeAspect="1" noChangeArrowheads="1"/>
                      </p:cNvPicPr>
                      <p:nvPr/>
                    </p:nvPicPr>
                    <p:blipFill>
                      <a:blip r:embed="rId16"/>
                      <a:srcRect/>
                      <a:stretch>
                        <a:fillRect/>
                      </a:stretch>
                    </p:blipFill>
                    <p:spPr bwMode="auto">
                      <a:xfrm>
                        <a:off x="2710821" y="3646967"/>
                        <a:ext cx="275431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756467882"/>
              </p:ext>
            </p:extLst>
          </p:nvPr>
        </p:nvGraphicFramePr>
        <p:xfrm>
          <a:off x="2701446" y="4347352"/>
          <a:ext cx="2262187" cy="506413"/>
        </p:xfrm>
        <a:graphic>
          <a:graphicData uri="http://schemas.openxmlformats.org/presentationml/2006/ole">
            <mc:AlternateContent xmlns:mc="http://schemas.openxmlformats.org/markup-compatibility/2006">
              <mc:Choice xmlns:v="urn:schemas-microsoft-com:vml" Requires="v">
                <p:oleObj spid="_x0000_s91219" name="Equation" r:id="rId17" imgW="1866600" imgH="419040" progId="Equation.DSMT4">
                  <p:embed/>
                </p:oleObj>
              </mc:Choice>
              <mc:Fallback>
                <p:oleObj name="Equation" r:id="rId17" imgW="1866600" imgH="419040" progId="Equation.DSMT4">
                  <p:embed/>
                  <p:pic>
                    <p:nvPicPr>
                      <p:cNvPr id="0" name=""/>
                      <p:cNvPicPr>
                        <a:picLocks noChangeAspect="1" noChangeArrowheads="1"/>
                      </p:cNvPicPr>
                      <p:nvPr/>
                    </p:nvPicPr>
                    <p:blipFill>
                      <a:blip r:embed="rId18"/>
                      <a:srcRect/>
                      <a:stretch>
                        <a:fillRect/>
                      </a:stretch>
                    </p:blipFill>
                    <p:spPr bwMode="auto">
                      <a:xfrm>
                        <a:off x="2701446" y="4347352"/>
                        <a:ext cx="226218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764477933"/>
              </p:ext>
            </p:extLst>
          </p:nvPr>
        </p:nvGraphicFramePr>
        <p:xfrm>
          <a:off x="2698899" y="4921101"/>
          <a:ext cx="2354263" cy="520700"/>
        </p:xfrm>
        <a:graphic>
          <a:graphicData uri="http://schemas.openxmlformats.org/presentationml/2006/ole">
            <mc:AlternateContent xmlns:mc="http://schemas.openxmlformats.org/markup-compatibility/2006">
              <mc:Choice xmlns:v="urn:schemas-microsoft-com:vml" Requires="v">
                <p:oleObj spid="_x0000_s91220" name="Equation" r:id="rId19" imgW="1942920" imgH="431640" progId="Equation.DSMT4">
                  <p:embed/>
                </p:oleObj>
              </mc:Choice>
              <mc:Fallback>
                <p:oleObj name="Equation" r:id="rId19" imgW="1942920" imgH="431640" progId="Equation.DSMT4">
                  <p:embed/>
                  <p:pic>
                    <p:nvPicPr>
                      <p:cNvPr id="0" name=""/>
                      <p:cNvPicPr>
                        <a:picLocks noChangeAspect="1" noChangeArrowheads="1"/>
                      </p:cNvPicPr>
                      <p:nvPr/>
                    </p:nvPicPr>
                    <p:blipFill>
                      <a:blip r:embed="rId20"/>
                      <a:srcRect/>
                      <a:stretch>
                        <a:fillRect/>
                      </a:stretch>
                    </p:blipFill>
                    <p:spPr bwMode="auto">
                      <a:xfrm>
                        <a:off x="2698899" y="4921101"/>
                        <a:ext cx="2354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33973568"/>
      </p:ext>
    </p:extLst>
  </p:cSld>
  <p:clrMapOvr>
    <a:masterClrMapping/>
  </p:clrMapOvr>
  <mc:AlternateContent xmlns:mc="http://schemas.openxmlformats.org/markup-compatibility/2006">
    <mc:Choice xmlns:p14="http://schemas.microsoft.com/office/powerpoint/2010/main" Requires="p14">
      <p:transition spd="slow" p14:dur="2000" advTm="116613"/>
    </mc:Choice>
    <mc:Fallback>
      <p:transition spd="slow" advTm="11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1099327543"/>
              </p:ext>
            </p:extLst>
          </p:nvPr>
        </p:nvGraphicFramePr>
        <p:xfrm>
          <a:off x="6248400" y="533400"/>
          <a:ext cx="2112818" cy="1464830"/>
        </p:xfrm>
        <a:graphic>
          <a:graphicData uri="http://schemas.openxmlformats.org/presentationml/2006/ole">
            <mc:AlternateContent xmlns:mc="http://schemas.openxmlformats.org/markup-compatibility/2006">
              <mc:Choice xmlns:v="urn:schemas-microsoft-com:vml" Requires="v">
                <p:oleObj spid="_x0000_s92206" name="Equation" r:id="rId6" imgW="2108160" imgH="1473120" progId="Equation.DSMT4">
                  <p:embed/>
                </p:oleObj>
              </mc:Choice>
              <mc:Fallback>
                <p:oleObj name="Equation" r:id="rId6" imgW="2108160" imgH="147312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533400"/>
                        <a:ext cx="2112818" cy="146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Proof of formula</a:t>
            </a:r>
            <a:endParaRPr lang="en-CA" dirty="0"/>
          </a:p>
        </p:txBody>
      </p:sp>
      <p:sp>
        <p:nvSpPr>
          <p:cNvPr id="3" name="Content Placeholder 2"/>
          <p:cNvSpPr>
            <a:spLocks noGrp="1"/>
          </p:cNvSpPr>
          <p:nvPr>
            <p:ph idx="1"/>
          </p:nvPr>
        </p:nvSpPr>
        <p:spPr/>
        <p:txBody>
          <a:bodyPr/>
          <a:lstStyle/>
          <a:p>
            <a:pPr marL="0" indent="0">
              <a:buNone/>
            </a:pPr>
            <a:r>
              <a:rPr lang="en-US" dirty="0" smtClean="0"/>
              <a:t>Theorem:  </a:t>
            </a:r>
          </a:p>
          <a:p>
            <a:pPr marL="0" indent="0">
              <a:buNone/>
            </a:pPr>
            <a:r>
              <a:rPr lang="en-US" dirty="0" smtClean="0"/>
              <a:t>Proof:	When </a:t>
            </a:r>
            <a:r>
              <a:rPr lang="en-US" i="1" dirty="0" smtClean="0"/>
              <a:t>–</a:t>
            </a:r>
            <a:r>
              <a:rPr lang="en-US" i="1" dirty="0" smtClean="0">
                <a:latin typeface="Times New Roman" panose="02020603050405020304" pitchFamily="18" charset="0"/>
              </a:rPr>
              <a:t>n</a:t>
            </a:r>
            <a:r>
              <a:rPr lang="en-US" dirty="0" smtClean="0">
                <a:latin typeface="Times New Roman" panose="02020603050405020304" pitchFamily="18" charset="0"/>
              </a:rPr>
              <a:t> &lt; 0</a:t>
            </a:r>
            <a:r>
              <a:rPr lang="en-US" dirty="0" smtClean="0"/>
              <a:t>, the polar representation is unchanged:</a:t>
            </a:r>
          </a:p>
          <a:p>
            <a:pPr marL="0" indent="0">
              <a:buNone/>
            </a:pPr>
            <a:endParaRPr lang="en-US" dirty="0"/>
          </a:p>
          <a:p>
            <a:pPr marL="0" indent="0">
              <a:buNone/>
            </a:pPr>
            <a:r>
              <a:rPr lang="en-US" dirty="0"/>
              <a:t>	</a:t>
            </a:r>
            <a:r>
              <a:rPr lang="en-US" dirty="0" smtClean="0"/>
              <a:t>The formula, however, says for </a:t>
            </a:r>
            <a:r>
              <a:rPr lang="en-US" i="1" dirty="0"/>
              <a:t>– </a:t>
            </a:r>
            <a:r>
              <a:rPr lang="en-US" i="1" dirty="0" smtClean="0">
                <a:latin typeface="Times New Roman" panose="02020603050405020304" pitchFamily="18" charset="0"/>
              </a:rPr>
              <a:t>n</a:t>
            </a:r>
            <a:r>
              <a:rPr lang="en-US" dirty="0" smtClean="0">
                <a:latin typeface="Times New Roman" panose="02020603050405020304" pitchFamily="18" charset="0"/>
              </a:rPr>
              <a:t> &lt; 0</a:t>
            </a:r>
            <a:r>
              <a:rPr lang="en-US" dirty="0" smtClean="0"/>
              <a:t> that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
            </a:r>
            <a:br>
              <a:rPr lang="en-US" dirty="0" smtClean="0"/>
            </a:br>
            <a:r>
              <a:rPr lang="en-US" dirty="0" smtClean="0"/>
              <a:t/>
            </a:r>
            <a:br>
              <a:rPr lang="en-US" dirty="0" smtClean="0"/>
            </a:br>
            <a:r>
              <a:rPr lang="en-US" dirty="0"/>
              <a:t>	</a:t>
            </a:r>
            <a:r>
              <a:rPr lang="en-US" dirty="0" smtClean="0"/>
              <a:t>Thus, the formula is correct for all </a:t>
            </a:r>
            <a:r>
              <a:rPr lang="en-US" i="1" dirty="0" smtClean="0"/>
              <a:t>n.</a:t>
            </a:r>
            <a:endParaRPr lang="en-US" dirty="0"/>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328852635"/>
              </p:ext>
            </p:extLst>
          </p:nvPr>
        </p:nvGraphicFramePr>
        <p:xfrm>
          <a:off x="1818167" y="1578934"/>
          <a:ext cx="1892300" cy="504825"/>
        </p:xfrm>
        <a:graphic>
          <a:graphicData uri="http://schemas.openxmlformats.org/presentationml/2006/ole">
            <mc:AlternateContent xmlns:mc="http://schemas.openxmlformats.org/markup-compatibility/2006">
              <mc:Choice xmlns:v="urn:schemas-microsoft-com:vml" Requires="v">
                <p:oleObj spid="_x0000_s92207" name="Equation" r:id="rId8" imgW="1562040" imgH="419040" progId="Equation.DSMT4">
                  <p:embed/>
                </p:oleObj>
              </mc:Choice>
              <mc:Fallback>
                <p:oleObj name="Equation" r:id="rId8" imgW="1562040" imgH="419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8167" y="1578934"/>
                        <a:ext cx="18923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54931315"/>
              </p:ext>
            </p:extLst>
          </p:nvPr>
        </p:nvGraphicFramePr>
        <p:xfrm>
          <a:off x="3305175" y="2406650"/>
          <a:ext cx="2292350" cy="504825"/>
        </p:xfrm>
        <a:graphic>
          <a:graphicData uri="http://schemas.openxmlformats.org/presentationml/2006/ole">
            <mc:AlternateContent xmlns:mc="http://schemas.openxmlformats.org/markup-compatibility/2006">
              <mc:Choice xmlns:v="urn:schemas-microsoft-com:vml" Requires="v">
                <p:oleObj spid="_x0000_s92208" name="Equation" r:id="rId10" imgW="1892160" imgH="419040" progId="Equation.DSMT4">
                  <p:embed/>
                </p:oleObj>
              </mc:Choice>
              <mc:Fallback>
                <p:oleObj name="Equation" r:id="rId10" imgW="1892160" imgH="419040" progId="Equation.DSMT4">
                  <p:embed/>
                  <p:pic>
                    <p:nvPicPr>
                      <p:cNvPr id="0" name=""/>
                      <p:cNvPicPr>
                        <a:picLocks noChangeAspect="1" noChangeArrowheads="1"/>
                      </p:cNvPicPr>
                      <p:nvPr/>
                    </p:nvPicPr>
                    <p:blipFill>
                      <a:blip r:embed="rId11"/>
                      <a:srcRect/>
                      <a:stretch>
                        <a:fillRect/>
                      </a:stretch>
                    </p:blipFill>
                    <p:spPr bwMode="auto">
                      <a:xfrm>
                        <a:off x="3305175" y="2406650"/>
                        <a:ext cx="22923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5952612" y="5977268"/>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1497458534"/>
              </p:ext>
            </p:extLst>
          </p:nvPr>
        </p:nvGraphicFramePr>
        <p:xfrm>
          <a:off x="3134833" y="3200400"/>
          <a:ext cx="1460500" cy="581025"/>
        </p:xfrm>
        <a:graphic>
          <a:graphicData uri="http://schemas.openxmlformats.org/presentationml/2006/ole">
            <mc:AlternateContent xmlns:mc="http://schemas.openxmlformats.org/markup-compatibility/2006">
              <mc:Choice xmlns:v="urn:schemas-microsoft-com:vml" Requires="v">
                <p:oleObj spid="_x0000_s92209" name="Equation" r:id="rId12" imgW="1206360" imgH="482400" progId="Equation.DSMT4">
                  <p:embed/>
                </p:oleObj>
              </mc:Choice>
              <mc:Fallback>
                <p:oleObj name="Equation" r:id="rId12" imgW="1206360" imgH="482400" progId="Equation.DSMT4">
                  <p:embed/>
                  <p:pic>
                    <p:nvPicPr>
                      <p:cNvPr id="0" name=""/>
                      <p:cNvPicPr>
                        <a:picLocks noChangeAspect="1" noChangeArrowheads="1"/>
                      </p:cNvPicPr>
                      <p:nvPr/>
                    </p:nvPicPr>
                    <p:blipFill>
                      <a:blip r:embed="rId13"/>
                      <a:srcRect/>
                      <a:stretch>
                        <a:fillRect/>
                      </a:stretch>
                    </p:blipFill>
                    <p:spPr bwMode="auto">
                      <a:xfrm>
                        <a:off x="3134833" y="3200400"/>
                        <a:ext cx="1460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185445733"/>
              </p:ext>
            </p:extLst>
          </p:nvPr>
        </p:nvGraphicFramePr>
        <p:xfrm>
          <a:off x="3592033" y="3854599"/>
          <a:ext cx="1981200" cy="673100"/>
        </p:xfrm>
        <a:graphic>
          <a:graphicData uri="http://schemas.openxmlformats.org/presentationml/2006/ole">
            <mc:AlternateContent xmlns:mc="http://schemas.openxmlformats.org/markup-compatibility/2006">
              <mc:Choice xmlns:v="urn:schemas-microsoft-com:vml" Requires="v">
                <p:oleObj spid="_x0000_s92210" name="Equation" r:id="rId14" imgW="1638000" imgH="558720" progId="Equation.DSMT4">
                  <p:embed/>
                </p:oleObj>
              </mc:Choice>
              <mc:Fallback>
                <p:oleObj name="Equation" r:id="rId14" imgW="1638000" imgH="558720" progId="Equation.DSMT4">
                  <p:embed/>
                  <p:pic>
                    <p:nvPicPr>
                      <p:cNvPr id="0" name=""/>
                      <p:cNvPicPr>
                        <a:picLocks noChangeAspect="1" noChangeArrowheads="1"/>
                      </p:cNvPicPr>
                      <p:nvPr/>
                    </p:nvPicPr>
                    <p:blipFill>
                      <a:blip r:embed="rId15"/>
                      <a:srcRect/>
                      <a:stretch>
                        <a:fillRect/>
                      </a:stretch>
                    </p:blipFill>
                    <p:spPr bwMode="auto">
                      <a:xfrm>
                        <a:off x="3592033" y="3854599"/>
                        <a:ext cx="19812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97405325"/>
              </p:ext>
            </p:extLst>
          </p:nvPr>
        </p:nvGraphicFramePr>
        <p:xfrm>
          <a:off x="3581400" y="4605966"/>
          <a:ext cx="2427288" cy="673100"/>
        </p:xfrm>
        <a:graphic>
          <a:graphicData uri="http://schemas.openxmlformats.org/presentationml/2006/ole">
            <mc:AlternateContent xmlns:mc="http://schemas.openxmlformats.org/markup-compatibility/2006">
              <mc:Choice xmlns:v="urn:schemas-microsoft-com:vml" Requires="v">
                <p:oleObj spid="_x0000_s92211" name="Equation" r:id="rId16" imgW="2006280" imgH="558720" progId="Equation.DSMT4">
                  <p:embed/>
                </p:oleObj>
              </mc:Choice>
              <mc:Fallback>
                <p:oleObj name="Equation" r:id="rId16" imgW="2006280" imgH="558720" progId="Equation.DSMT4">
                  <p:embed/>
                  <p:pic>
                    <p:nvPicPr>
                      <p:cNvPr id="0" name=""/>
                      <p:cNvPicPr>
                        <a:picLocks noChangeAspect="1" noChangeArrowheads="1"/>
                      </p:cNvPicPr>
                      <p:nvPr/>
                    </p:nvPicPr>
                    <p:blipFill>
                      <a:blip r:embed="rId17"/>
                      <a:srcRect/>
                      <a:stretch>
                        <a:fillRect/>
                      </a:stretch>
                    </p:blipFill>
                    <p:spPr bwMode="auto">
                      <a:xfrm>
                        <a:off x="3581400" y="4605966"/>
                        <a:ext cx="2427288"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889388346"/>
              </p:ext>
            </p:extLst>
          </p:nvPr>
        </p:nvGraphicFramePr>
        <p:xfrm>
          <a:off x="3592033" y="5365899"/>
          <a:ext cx="1827212" cy="503237"/>
        </p:xfrm>
        <a:graphic>
          <a:graphicData uri="http://schemas.openxmlformats.org/presentationml/2006/ole">
            <mc:AlternateContent xmlns:mc="http://schemas.openxmlformats.org/markup-compatibility/2006">
              <mc:Choice xmlns:v="urn:schemas-microsoft-com:vml" Requires="v">
                <p:oleObj spid="_x0000_s92212" name="Equation" r:id="rId18" imgW="1511280" imgH="419040" progId="Equation.DSMT4">
                  <p:embed/>
                </p:oleObj>
              </mc:Choice>
              <mc:Fallback>
                <p:oleObj name="Equation" r:id="rId18" imgW="1511280" imgH="419040" progId="Equation.DSMT4">
                  <p:embed/>
                  <p:pic>
                    <p:nvPicPr>
                      <p:cNvPr id="0" name=""/>
                      <p:cNvPicPr>
                        <a:picLocks noChangeAspect="1" noChangeArrowheads="1"/>
                      </p:cNvPicPr>
                      <p:nvPr/>
                    </p:nvPicPr>
                    <p:blipFill>
                      <a:blip r:embed="rId19"/>
                      <a:srcRect/>
                      <a:stretch>
                        <a:fillRect/>
                      </a:stretch>
                    </p:blipFill>
                    <p:spPr bwMode="auto">
                      <a:xfrm>
                        <a:off x="3592033" y="5365899"/>
                        <a:ext cx="182721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Audio 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20397922"/>
      </p:ext>
    </p:extLst>
  </p:cSld>
  <p:clrMapOvr>
    <a:masterClrMapping/>
  </p:clrMapOvr>
  <mc:AlternateContent xmlns:mc="http://schemas.openxmlformats.org/markup-compatibility/2006">
    <mc:Choice xmlns:p14="http://schemas.microsoft.com/office/powerpoint/2010/main" Requires="p14">
      <p:transition spd="slow" p14:dur="2000" advTm="84254"/>
    </mc:Choice>
    <mc:Fallback>
      <p:transition spd="slow" advTm="8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1"/>
                </p:tgtEl>
              </p:cMediaNode>
            </p:audio>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4" name="Picture 6" descr="C:\Users\Douglas\Desktop\z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443716"/>
            <a:ext cx="4393700" cy="42473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The geometric interpretation </a:t>
            </a:r>
            <a:r>
              <a:rPr lang="en-US" dirty="0" smtClean="0"/>
              <a:t>of integer powers is a spiral</a:t>
            </a:r>
          </a:p>
          <a:p>
            <a:pPr lvl="1"/>
            <a:r>
              <a:rPr lang="en-US" dirty="0" smtClean="0"/>
              <a:t>Powers of </a:t>
            </a:r>
            <a:r>
              <a:rPr lang="en-US" i="1" dirty="0" smtClean="0">
                <a:latin typeface="Times New Roman" panose="02020603050405020304" pitchFamily="18" charset="0"/>
              </a:rPr>
              <a:t>z</a:t>
            </a:r>
            <a:r>
              <a:rPr lang="en-US" dirty="0" smtClean="0">
                <a:latin typeface="Times New Roman" panose="02020603050405020304" pitchFamily="18" charset="0"/>
              </a:rPr>
              <a:t> = 1 + </a:t>
            </a:r>
            <a:r>
              <a:rPr lang="en-US" i="1" dirty="0" smtClean="0">
                <a:latin typeface="Times New Roman" panose="02020603050405020304" pitchFamily="18" charset="0"/>
              </a:rPr>
              <a:t>j</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12" name="TextBox 11"/>
          <p:cNvSpPr txBox="1"/>
          <p:nvPr/>
        </p:nvSpPr>
        <p:spPr>
          <a:xfrm>
            <a:off x="3605495" y="5436413"/>
            <a:ext cx="3065198" cy="400110"/>
          </a:xfrm>
          <a:prstGeom prst="rect">
            <a:avLst/>
          </a:prstGeom>
          <a:noFill/>
        </p:spPr>
        <p:txBody>
          <a:bodyPr wrap="none" rtlCol="0">
            <a:spAutoFit/>
          </a:bodyPr>
          <a:lstStyle/>
          <a:p>
            <a:r>
              <a:rPr lang="en-US" sz="2000" dirty="0" smtClean="0">
                <a:latin typeface="Cambria" panose="02040503050406030204" pitchFamily="18" charset="0"/>
                <a:ea typeface="Cambria" panose="02040503050406030204" pitchFamily="18" charset="0"/>
              </a:rPr>
              <a:t>This is a logarithmic spiral</a:t>
            </a:r>
            <a:endParaRPr lang="en-CA" sz="2000" dirty="0">
              <a:latin typeface="Cambria" panose="02040503050406030204" pitchFamily="18" charset="0"/>
              <a:ea typeface="Cambria" panose="020405030504060302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037862639"/>
              </p:ext>
            </p:extLst>
          </p:nvPr>
        </p:nvGraphicFramePr>
        <p:xfrm>
          <a:off x="6948339" y="3581400"/>
          <a:ext cx="1401763" cy="476251"/>
        </p:xfrm>
        <a:graphic>
          <a:graphicData uri="http://schemas.openxmlformats.org/presentationml/2006/ole">
            <mc:AlternateContent xmlns:mc="http://schemas.openxmlformats.org/markup-compatibility/2006">
              <mc:Choice xmlns:v="urn:schemas-microsoft-com:vml" Requires="v">
                <p:oleObj spid="_x0000_s73741" name="Equation" r:id="rId7" imgW="1155600" imgH="393480" progId="Equation.DSMT4">
                  <p:embed/>
                </p:oleObj>
              </mc:Choice>
              <mc:Fallback>
                <p:oleObj name="Equation" r:id="rId7" imgW="1155600" imgH="393480" progId="Equation.DSMT4">
                  <p:embed/>
                  <p:pic>
                    <p:nvPicPr>
                      <p:cNvPr id="0" name="Object 9"/>
                      <p:cNvPicPr>
                        <a:picLocks noChangeAspect="1" noChangeArrowheads="1"/>
                      </p:cNvPicPr>
                      <p:nvPr/>
                    </p:nvPicPr>
                    <p:blipFill>
                      <a:blip r:embed="rId8"/>
                      <a:srcRect/>
                      <a:stretch>
                        <a:fillRect/>
                      </a:stretch>
                    </p:blipFill>
                    <p:spPr bwMode="auto">
                      <a:xfrm>
                        <a:off x="6948339" y="3581400"/>
                        <a:ext cx="1401763"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59750284"/>
      </p:ext>
    </p:extLst>
  </p:cSld>
  <p:clrMapOvr>
    <a:masterClrMapping/>
  </p:clrMapOvr>
  <mc:AlternateContent xmlns:mc="http://schemas.openxmlformats.org/markup-compatibility/2006">
    <mc:Choice xmlns:p14="http://schemas.microsoft.com/office/powerpoint/2010/main" Requires="p14">
      <p:transition spd="slow" p14:dur="2000" advTm="79313"/>
    </mc:Choice>
    <mc:Fallback>
      <p:transition spd="slow" advTm="7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8"/>
                </p:tgtEl>
              </p:cMediaNode>
            </p:audio>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Douglas\Desktop\z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9926" y="2438400"/>
            <a:ext cx="5545848" cy="42473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The geometric interpretation </a:t>
            </a:r>
            <a:r>
              <a:rPr lang="en-US" dirty="0" smtClean="0"/>
              <a:t>of integer powers is a spiral</a:t>
            </a:r>
          </a:p>
          <a:p>
            <a:pPr lvl="1"/>
            <a:r>
              <a:rPr lang="en-US" dirty="0" smtClean="0"/>
              <a:t>Powers of </a:t>
            </a:r>
            <a:r>
              <a:rPr lang="en-US" i="1" dirty="0" smtClean="0">
                <a:latin typeface="Times New Roman" panose="02020603050405020304" pitchFamily="18" charset="0"/>
              </a:rPr>
              <a:t>w</a:t>
            </a:r>
            <a:r>
              <a:rPr lang="en-US" dirty="0" smtClean="0">
                <a:latin typeface="Times New Roman" panose="02020603050405020304" pitchFamily="18" charset="0"/>
              </a:rPr>
              <a:t> = 0.75 – 0.25</a:t>
            </a:r>
            <a:r>
              <a:rPr lang="en-US" i="1" dirty="0" smtClean="0">
                <a:latin typeface="Times New Roman" panose="02020603050405020304" pitchFamily="18" charset="0"/>
              </a:rPr>
              <a:t>j</a:t>
            </a:r>
            <a:r>
              <a:rPr lang="en-US" dirty="0" smtClean="0"/>
              <a:t> where </a:t>
            </a:r>
            <a:r>
              <a:rPr lang="en-US" i="1" dirty="0" smtClean="0">
                <a:latin typeface="Times New Roman" panose="02020603050405020304" pitchFamily="18" charset="0"/>
              </a:rPr>
              <a:t>w</a:t>
            </a:r>
            <a:r>
              <a:rPr lang="en-US" baseline="30000" dirty="0" smtClean="0">
                <a:latin typeface="Times New Roman" panose="02020603050405020304" pitchFamily="18" charset="0"/>
              </a:rPr>
              <a:t>–1</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1.2 + 0.4</a:t>
            </a:r>
            <a:r>
              <a:rPr lang="en-US" i="1" dirty="0" smtClean="0">
                <a:latin typeface="Times New Roman" panose="02020603050405020304" pitchFamily="18" charset="0"/>
              </a:rPr>
              <a:t>j</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022156690"/>
              </p:ext>
            </p:extLst>
          </p:nvPr>
        </p:nvGraphicFramePr>
        <p:xfrm>
          <a:off x="7372826" y="3392011"/>
          <a:ext cx="1618774" cy="813753"/>
        </p:xfrm>
        <a:graphic>
          <a:graphicData uri="http://schemas.openxmlformats.org/presentationml/2006/ole">
            <mc:AlternateContent xmlns:mc="http://schemas.openxmlformats.org/markup-compatibility/2006">
              <mc:Choice xmlns:v="urn:schemas-microsoft-com:vml" Requires="v">
                <p:oleObj spid="_x0000_s90119" name="Equation" r:id="rId7" imgW="1333440" imgH="672840" progId="Equation.DSMT4">
                  <p:embed/>
                </p:oleObj>
              </mc:Choice>
              <mc:Fallback>
                <p:oleObj name="Equation" r:id="rId7" imgW="1333440" imgH="672840" progId="Equation.DSMT4">
                  <p:embed/>
                  <p:pic>
                    <p:nvPicPr>
                      <p:cNvPr id="0" name="Object 13"/>
                      <p:cNvPicPr>
                        <a:picLocks noChangeAspect="1" noChangeArrowheads="1"/>
                      </p:cNvPicPr>
                      <p:nvPr/>
                    </p:nvPicPr>
                    <p:blipFill>
                      <a:blip r:embed="rId8"/>
                      <a:srcRect/>
                      <a:stretch>
                        <a:fillRect/>
                      </a:stretch>
                    </p:blipFill>
                    <p:spPr bwMode="auto">
                      <a:xfrm>
                        <a:off x="7372826" y="3392011"/>
                        <a:ext cx="1618774" cy="81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89739376"/>
      </p:ext>
    </p:extLst>
  </p:cSld>
  <p:clrMapOvr>
    <a:masterClrMapping/>
  </p:clrMapOvr>
  <mc:AlternateContent xmlns:mc="http://schemas.openxmlformats.org/markup-compatibility/2006">
    <mc:Choice xmlns:p14="http://schemas.microsoft.com/office/powerpoint/2010/main" Requires="p14">
      <p:transition spd="slow" p14:dur="2000" advTm="56056"/>
    </mc:Choice>
    <mc:Fallback>
      <p:transition spd="slow" advTm="5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The geometric interpretation </a:t>
            </a:r>
            <a:r>
              <a:rPr lang="en-US" dirty="0" smtClean="0"/>
              <a:t>of integer powers is a spiral</a:t>
            </a:r>
          </a:p>
          <a:p>
            <a:pPr lvl="1"/>
            <a:r>
              <a:rPr lang="en-US" dirty="0" smtClean="0"/>
              <a:t>If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1</a:t>
            </a:r>
            <a:r>
              <a:rPr lang="en-US" dirty="0" smtClean="0"/>
              <a:t>, then all powers remain on the unit circle</a:t>
            </a:r>
          </a:p>
          <a:p>
            <a:pPr lvl="1"/>
            <a:r>
              <a:rPr lang="en-US" dirty="0" smtClean="0">
                <a:latin typeface="Times New Roman" panose="02020603050405020304" pitchFamily="18" charset="0"/>
              </a:rPr>
              <a:t>Here </a:t>
            </a:r>
            <a:r>
              <a:rPr lang="en-US" i="1" dirty="0" smtClean="0">
                <a:latin typeface="Times New Roman" panose="02020603050405020304" pitchFamily="18" charset="0"/>
              </a:rPr>
              <a:t>z</a:t>
            </a:r>
            <a:r>
              <a:rPr lang="en-US" dirty="0" smtClean="0">
                <a:latin typeface="Times New Roman" panose="02020603050405020304" pitchFamily="18" charset="0"/>
              </a:rPr>
              <a:t> = 0.6 + 0.8</a:t>
            </a:r>
            <a:r>
              <a:rPr lang="en-US" i="1" dirty="0" smtClean="0">
                <a:latin typeface="Times New Roman" panose="02020603050405020304" pitchFamily="18" charset="0"/>
              </a:rPr>
              <a:t>j</a:t>
            </a:r>
            <a:r>
              <a:rPr lang="en-US" dirty="0">
                <a:latin typeface="Times New Roman" panose="02020603050405020304" pitchFamily="18" charset="0"/>
              </a:rPr>
              <a:t> </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pic>
        <p:nvPicPr>
          <p:cNvPr id="94210" name="Picture 2" descr="C:\Users\Douglas\Desktop\z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8904" y="3585541"/>
            <a:ext cx="3241554" cy="3095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p:cNvGraphicFramePr>
            <a:graphicFrameLocks noChangeAspect="1"/>
          </p:cNvGraphicFramePr>
          <p:nvPr>
            <p:extLst>
              <p:ext uri="{D42A27DB-BD31-4B8C-83A1-F6EECF244321}">
                <p14:modId xmlns:p14="http://schemas.microsoft.com/office/powerpoint/2010/main" val="4179183351"/>
              </p:ext>
            </p:extLst>
          </p:nvPr>
        </p:nvGraphicFramePr>
        <p:xfrm>
          <a:off x="3429000" y="2438400"/>
          <a:ext cx="1431925" cy="306388"/>
        </p:xfrm>
        <a:graphic>
          <a:graphicData uri="http://schemas.openxmlformats.org/presentationml/2006/ole">
            <mc:AlternateContent xmlns:mc="http://schemas.openxmlformats.org/markup-compatibility/2006">
              <mc:Choice xmlns:v="urn:schemas-microsoft-com:vml" Requires="v">
                <p:oleObj spid="_x0000_s94221" name="Equation" r:id="rId7" imgW="1180800" imgH="253800" progId="Equation.DSMT4">
                  <p:embed/>
                </p:oleObj>
              </mc:Choice>
              <mc:Fallback>
                <p:oleObj name="Equation" r:id="rId7" imgW="1180800" imgH="253800" progId="Equation.DSMT4">
                  <p:embed/>
                  <p:pic>
                    <p:nvPicPr>
                      <p:cNvPr id="0" name="Object 25"/>
                      <p:cNvPicPr>
                        <a:picLocks noChangeAspect="1" noChangeArrowheads="1"/>
                      </p:cNvPicPr>
                      <p:nvPr/>
                    </p:nvPicPr>
                    <p:blipFill>
                      <a:blip r:embed="rId8"/>
                      <a:srcRect/>
                      <a:stretch>
                        <a:fillRect/>
                      </a:stretch>
                    </p:blipFill>
                    <p:spPr bwMode="auto">
                      <a:xfrm>
                        <a:off x="3429000" y="2438400"/>
                        <a:ext cx="14319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885505631"/>
              </p:ext>
            </p:extLst>
          </p:nvPr>
        </p:nvGraphicFramePr>
        <p:xfrm>
          <a:off x="3352800" y="2819400"/>
          <a:ext cx="2201863" cy="460375"/>
        </p:xfrm>
        <a:graphic>
          <a:graphicData uri="http://schemas.openxmlformats.org/presentationml/2006/ole">
            <mc:AlternateContent xmlns:mc="http://schemas.openxmlformats.org/markup-compatibility/2006">
              <mc:Choice xmlns:v="urn:schemas-microsoft-com:vml" Requires="v">
                <p:oleObj spid="_x0000_s94222" name="Equation" r:id="rId9" imgW="1815840" imgH="380880" progId="Equation.DSMT4">
                  <p:embed/>
                </p:oleObj>
              </mc:Choice>
              <mc:Fallback>
                <p:oleObj name="Equation" r:id="rId9" imgW="1815840" imgH="380880" progId="Equation.DSMT4">
                  <p:embed/>
                  <p:pic>
                    <p:nvPicPr>
                      <p:cNvPr id="0" name=""/>
                      <p:cNvPicPr>
                        <a:picLocks noChangeAspect="1" noChangeArrowheads="1"/>
                      </p:cNvPicPr>
                      <p:nvPr/>
                    </p:nvPicPr>
                    <p:blipFill>
                      <a:blip r:embed="rId10"/>
                      <a:srcRect/>
                      <a:stretch>
                        <a:fillRect/>
                      </a:stretch>
                    </p:blipFill>
                    <p:spPr bwMode="auto">
                      <a:xfrm>
                        <a:off x="3352800" y="2819400"/>
                        <a:ext cx="2201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7176709"/>
      </p:ext>
    </p:extLst>
  </p:cSld>
  <p:clrMapOvr>
    <a:masterClrMapping/>
  </p:clrMapOvr>
  <mc:AlternateContent xmlns:mc="http://schemas.openxmlformats.org/markup-compatibility/2006">
    <mc:Choice xmlns:p14="http://schemas.microsoft.com/office/powerpoint/2010/main" Requires="p14">
      <p:transition spd="slow" p14:dur="2000" advTm="92539"/>
    </mc:Choice>
    <mc:Fallback>
      <p:transition spd="slow" advTm="92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57150" indent="0">
              <a:buNone/>
            </a:pPr>
            <a:r>
              <a:rPr lang="en-US" dirty="0" smtClean="0"/>
              <a:t>Theorem:	</a:t>
            </a:r>
            <a:endParaRPr lang="en-US" dirty="0"/>
          </a:p>
          <a:p>
            <a:pPr marL="0" indent="0">
              <a:buNone/>
            </a:pPr>
            <a:endParaRPr lang="en-US" dirty="0" smtClean="0"/>
          </a:p>
          <a:p>
            <a:pPr marL="0" indent="0">
              <a:buNone/>
            </a:pPr>
            <a:r>
              <a:rPr lang="en-US" dirty="0" smtClean="0"/>
              <a:t>Proof:	Obvious from the polar representation.</a:t>
            </a:r>
            <a:endParaRPr lang="en-US" dirty="0"/>
          </a:p>
          <a:p>
            <a:pPr marL="0" indent="0">
              <a:buNone/>
            </a:pPr>
            <a:endParaRPr lang="en-CA" dirty="0"/>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495780483"/>
              </p:ext>
            </p:extLst>
          </p:nvPr>
        </p:nvGraphicFramePr>
        <p:xfrm>
          <a:off x="1871663" y="1590675"/>
          <a:ext cx="1092200" cy="541338"/>
        </p:xfrm>
        <a:graphic>
          <a:graphicData uri="http://schemas.openxmlformats.org/presentationml/2006/ole">
            <mc:AlternateContent xmlns:mc="http://schemas.openxmlformats.org/markup-compatibility/2006">
              <mc:Choice xmlns:v="urn:schemas-microsoft-com:vml" Requires="v">
                <p:oleObj spid="_x0000_s71770" name="Equation" r:id="rId6" imgW="901440" imgH="444240" progId="Equation.DSMT4">
                  <p:embed/>
                </p:oleObj>
              </mc:Choice>
              <mc:Fallback>
                <p:oleObj name="Equation" r:id="rId6" imgW="901440" imgH="444240" progId="Equation.DSMT4">
                  <p:embed/>
                  <p:pic>
                    <p:nvPicPr>
                      <p:cNvPr id="0" name=""/>
                      <p:cNvPicPr>
                        <a:picLocks noChangeAspect="1" noChangeArrowheads="1"/>
                      </p:cNvPicPr>
                      <p:nvPr/>
                    </p:nvPicPr>
                    <p:blipFill>
                      <a:blip r:embed="rId7"/>
                      <a:srcRect/>
                      <a:stretch>
                        <a:fillRect/>
                      </a:stretch>
                    </p:blipFill>
                    <p:spPr bwMode="auto">
                      <a:xfrm>
                        <a:off x="1871663" y="1590675"/>
                        <a:ext cx="10922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6161567" y="2423251"/>
            <a:ext cx="676788" cy="396149"/>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22" name="Audio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29126548"/>
      </p:ext>
    </p:extLst>
  </p:cSld>
  <p:clrMapOvr>
    <a:masterClrMapping/>
  </p:clrMapOvr>
  <mc:AlternateContent xmlns:mc="http://schemas.openxmlformats.org/markup-compatibility/2006">
    <mc:Choice xmlns:p14="http://schemas.microsoft.com/office/powerpoint/2010/main" Requires="p14">
      <p:transition spd="slow" p14:dur="2000" advTm="19221"/>
    </mc:Choice>
    <mc:Fallback>
      <p:transition spd="slow" advTm="19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2"/>
                </p:tgtEl>
              </p:cMediaNode>
            </p:audio>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57150" indent="0">
              <a:buNone/>
            </a:pPr>
            <a:r>
              <a:rPr lang="en-US" dirty="0" smtClean="0"/>
              <a:t>Theorem</a:t>
            </a:r>
            <a:r>
              <a:rPr lang="en-US" dirty="0" smtClean="0"/>
              <a:t>:  If </a:t>
            </a:r>
            <a:r>
              <a:rPr lang="en-US" i="1" dirty="0" smtClean="0">
                <a:latin typeface="Times New Roman" panose="02020603050405020304" pitchFamily="18" charset="0"/>
              </a:rPr>
              <a:t>z </a:t>
            </a:r>
            <a:r>
              <a:rPr lang="en-US" dirty="0" smtClean="0">
                <a:latin typeface="Times New Roman" panose="02020603050405020304" pitchFamily="18" charset="0"/>
              </a:rPr>
              <a:t>= </a:t>
            </a:r>
            <a:r>
              <a:rPr lang="en-US" i="1" dirty="0" smtClean="0">
                <a:latin typeface="Symbol" panose="05050102010706020507" pitchFamily="18" charset="2"/>
              </a:rPr>
              <a:t>a</a:t>
            </a:r>
            <a:r>
              <a:rPr lang="en-US" dirty="0" smtClean="0">
                <a:latin typeface="Times New Roman" panose="02020603050405020304" pitchFamily="18" charset="0"/>
              </a:rPr>
              <a:t> + </a:t>
            </a:r>
            <a:r>
              <a:rPr lang="en-US" dirty="0" smtClean="0">
                <a:latin typeface="Symbol" panose="05050102010706020507" pitchFamily="18" charset="2"/>
              </a:rPr>
              <a:t>0</a:t>
            </a:r>
            <a:r>
              <a:rPr lang="en-US" i="1" dirty="0" smtClean="0">
                <a:latin typeface="Times New Roman" panose="02020603050405020304" pitchFamily="18" charset="0"/>
              </a:rPr>
              <a:t>j</a:t>
            </a:r>
            <a:r>
              <a:rPr lang="en-US" dirty="0" smtClean="0"/>
              <a:t> is a positive real number then </a:t>
            </a:r>
            <a:r>
              <a:rPr lang="en-US" i="1" dirty="0" err="1" smtClean="0">
                <a:latin typeface="Times New Roman" panose="02020603050405020304" pitchFamily="18" charset="0"/>
              </a:rPr>
              <a:t>z</a:t>
            </a:r>
            <a:r>
              <a:rPr lang="en-US" i="1" baseline="30000" dirty="0" err="1" smtClean="0">
                <a:latin typeface="Times New Roman" panose="02020603050405020304" pitchFamily="18" charset="0"/>
              </a:rPr>
              <a:t>n</a:t>
            </a:r>
            <a:r>
              <a:rPr lang="en-US" dirty="0" smtClean="0">
                <a:latin typeface="Times New Roman" panose="02020603050405020304" pitchFamily="18" charset="0"/>
              </a:rPr>
              <a:t> = </a:t>
            </a:r>
            <a:r>
              <a:rPr lang="en-US" i="1" dirty="0" smtClean="0">
                <a:latin typeface="Symbol" panose="05050102010706020507" pitchFamily="18" charset="2"/>
              </a:rPr>
              <a:t>a</a:t>
            </a:r>
            <a:r>
              <a:rPr lang="en-US" i="1" baseline="30000" dirty="0" smtClean="0">
                <a:latin typeface="Symbol" panose="05050102010706020507" pitchFamily="18" charset="2"/>
              </a:rPr>
              <a:t> </a:t>
            </a:r>
            <a:r>
              <a:rPr lang="en-US" i="1" baseline="30000" dirty="0" smtClean="0">
                <a:latin typeface="Times New Roman" panose="02020603050405020304" pitchFamily="18" charset="0"/>
              </a:rPr>
              <a:t>n</a:t>
            </a:r>
            <a:r>
              <a:rPr lang="en-US" dirty="0" smtClean="0"/>
              <a:t>.</a:t>
            </a:r>
            <a:endParaRPr lang="en-US" dirty="0"/>
          </a:p>
          <a:p>
            <a:pPr marL="0" indent="0">
              <a:buNone/>
            </a:pPr>
            <a:endParaRPr lang="en-US" dirty="0"/>
          </a:p>
          <a:p>
            <a:pPr marL="0" indent="0">
              <a:buNone/>
            </a:pPr>
            <a:r>
              <a:rPr lang="en-US" dirty="0" smtClean="0"/>
              <a:t>Proof</a:t>
            </a:r>
            <a:r>
              <a:rPr lang="en-US" dirty="0" smtClean="0"/>
              <a:t>:	If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a:latin typeface="Times New Roman" panose="02020603050405020304" pitchFamily="18" charset="0"/>
              </a:rPr>
              <a:t> </a:t>
            </a:r>
            <a:r>
              <a:rPr lang="en-US" dirty="0" smtClean="0">
                <a:latin typeface="Times New Roman" panose="02020603050405020304" pitchFamily="18" charset="0"/>
              </a:rPr>
              <a:t>+ 0</a:t>
            </a:r>
            <a:r>
              <a:rPr lang="en-US" i="1" dirty="0" smtClean="0">
                <a:latin typeface="Times New Roman" panose="02020603050405020304" pitchFamily="18" charset="0"/>
              </a:rPr>
              <a:t>j</a:t>
            </a:r>
            <a:r>
              <a:rPr lang="en-US" dirty="0" smtClean="0">
                <a:latin typeface="Times New Roman" panose="02020603050405020304" pitchFamily="18" charset="0"/>
              </a:rPr>
              <a:t> </a:t>
            </a:r>
            <a:r>
              <a:rPr lang="en-US" dirty="0" smtClean="0"/>
              <a:t>where </a:t>
            </a:r>
            <a:r>
              <a:rPr lang="en-US" i="1" dirty="0" smtClean="0">
                <a:latin typeface="Symbol" panose="05050102010706020507" pitchFamily="18" charset="2"/>
              </a:rPr>
              <a:t>a</a:t>
            </a:r>
            <a:r>
              <a:rPr lang="en-US" dirty="0" smtClean="0">
                <a:latin typeface="Times New Roman" panose="02020603050405020304" pitchFamily="18" charset="0"/>
              </a:rPr>
              <a:t> &gt; 0</a:t>
            </a:r>
            <a:r>
              <a:rPr lang="en-US" dirty="0" smtClean="0"/>
              <a:t>, then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t>, so                  ,</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24" name="Object 23"/>
          <p:cNvGraphicFramePr>
            <a:graphicFrameLocks noChangeAspect="1"/>
          </p:cNvGraphicFramePr>
          <p:nvPr>
            <p:extLst>
              <p:ext uri="{D42A27DB-BD31-4B8C-83A1-F6EECF244321}">
                <p14:modId xmlns:p14="http://schemas.microsoft.com/office/powerpoint/2010/main" val="3888579517"/>
              </p:ext>
            </p:extLst>
          </p:nvPr>
        </p:nvGraphicFramePr>
        <p:xfrm>
          <a:off x="6716233" y="2482701"/>
          <a:ext cx="1108075" cy="306388"/>
        </p:xfrm>
        <a:graphic>
          <a:graphicData uri="http://schemas.openxmlformats.org/presentationml/2006/ole">
            <mc:AlternateContent xmlns:mc="http://schemas.openxmlformats.org/markup-compatibility/2006">
              <mc:Choice xmlns:v="urn:schemas-microsoft-com:vml" Requires="v">
                <p:oleObj spid="_x0000_s83034" name="Equation" r:id="rId6" imgW="914400" imgH="253800" progId="Equation.DSMT4">
                  <p:embed/>
                </p:oleObj>
              </mc:Choice>
              <mc:Fallback>
                <p:oleObj name="Equation" r:id="rId6" imgW="914400" imgH="253800" progId="Equation.DSMT4">
                  <p:embed/>
                  <p:pic>
                    <p:nvPicPr>
                      <p:cNvPr id="0" name=""/>
                      <p:cNvPicPr>
                        <a:picLocks noChangeAspect="1" noChangeArrowheads="1"/>
                      </p:cNvPicPr>
                      <p:nvPr/>
                    </p:nvPicPr>
                    <p:blipFill>
                      <a:blip r:embed="rId7"/>
                      <a:srcRect/>
                      <a:stretch>
                        <a:fillRect/>
                      </a:stretch>
                    </p:blipFill>
                    <p:spPr bwMode="auto">
                      <a:xfrm>
                        <a:off x="6716233" y="2482701"/>
                        <a:ext cx="11080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5562600" y="34290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422205455"/>
              </p:ext>
            </p:extLst>
          </p:nvPr>
        </p:nvGraphicFramePr>
        <p:xfrm>
          <a:off x="3505200" y="2927499"/>
          <a:ext cx="1924050" cy="458788"/>
        </p:xfrm>
        <a:graphic>
          <a:graphicData uri="http://schemas.openxmlformats.org/presentationml/2006/ole">
            <mc:AlternateContent xmlns:mc="http://schemas.openxmlformats.org/markup-compatibility/2006">
              <mc:Choice xmlns:v="urn:schemas-microsoft-com:vml" Requires="v">
                <p:oleObj spid="_x0000_s83035" name="Equation" r:id="rId8" imgW="1587240" imgH="380880" progId="Equation.DSMT4">
                  <p:embed/>
                </p:oleObj>
              </mc:Choice>
              <mc:Fallback>
                <p:oleObj name="Equation" r:id="rId8" imgW="1587240" imgH="380880" progId="Equation.DSMT4">
                  <p:embed/>
                  <p:pic>
                    <p:nvPicPr>
                      <p:cNvPr id="0" name=""/>
                      <p:cNvPicPr>
                        <a:picLocks noChangeAspect="1" noChangeArrowheads="1"/>
                      </p:cNvPicPr>
                      <p:nvPr/>
                    </p:nvPicPr>
                    <p:blipFill>
                      <a:blip r:embed="rId9"/>
                      <a:srcRect/>
                      <a:stretch>
                        <a:fillRect/>
                      </a:stretch>
                    </p:blipFill>
                    <p:spPr bwMode="auto">
                      <a:xfrm>
                        <a:off x="3505200" y="2927499"/>
                        <a:ext cx="19240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27061520"/>
              </p:ext>
            </p:extLst>
          </p:nvPr>
        </p:nvGraphicFramePr>
        <p:xfrm>
          <a:off x="3864934" y="3460899"/>
          <a:ext cx="1631950" cy="368300"/>
        </p:xfrm>
        <a:graphic>
          <a:graphicData uri="http://schemas.openxmlformats.org/presentationml/2006/ole">
            <mc:AlternateContent xmlns:mc="http://schemas.openxmlformats.org/markup-compatibility/2006">
              <mc:Choice xmlns:v="urn:schemas-microsoft-com:vml" Requires="v">
                <p:oleObj spid="_x0000_s83036" name="Equation" r:id="rId10" imgW="1346040" imgH="304560" progId="Equation.DSMT4">
                  <p:embed/>
                </p:oleObj>
              </mc:Choice>
              <mc:Fallback>
                <p:oleObj name="Equation" r:id="rId10" imgW="1346040" imgH="304560" progId="Equation.DSMT4">
                  <p:embed/>
                  <p:pic>
                    <p:nvPicPr>
                      <p:cNvPr id="0" name=""/>
                      <p:cNvPicPr>
                        <a:picLocks noChangeAspect="1" noChangeArrowheads="1"/>
                      </p:cNvPicPr>
                      <p:nvPr/>
                    </p:nvPicPr>
                    <p:blipFill>
                      <a:blip r:embed="rId11"/>
                      <a:srcRect/>
                      <a:stretch>
                        <a:fillRect/>
                      </a:stretch>
                    </p:blipFill>
                    <p:spPr bwMode="auto">
                      <a:xfrm>
                        <a:off x="3864934" y="3460899"/>
                        <a:ext cx="1631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8" name="Audio 2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9326139"/>
      </p:ext>
    </p:extLst>
  </p:cSld>
  <p:clrMapOvr>
    <a:masterClrMapping/>
  </p:clrMapOvr>
  <mc:AlternateContent xmlns:mc="http://schemas.openxmlformats.org/markup-compatibility/2006">
    <mc:Choice xmlns:p14="http://schemas.microsoft.com/office/powerpoint/2010/main" Requires="p14">
      <p:transition spd="slow" p14:dur="2000" advTm="53276"/>
    </mc:Choice>
    <mc:Fallback>
      <p:transition spd="slow" advTm="5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8"/>
                </p:tgtEl>
              </p:cMediaNode>
            </p:audio>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57150" indent="0">
              <a:buNone/>
            </a:pPr>
            <a:r>
              <a:rPr lang="en-US" dirty="0" smtClean="0"/>
              <a:t>Theorem</a:t>
            </a:r>
            <a:r>
              <a:rPr lang="en-US" dirty="0" smtClean="0"/>
              <a:t>:  If </a:t>
            </a:r>
            <a:r>
              <a:rPr lang="en-US" i="1" dirty="0" smtClean="0">
                <a:latin typeface="Times New Roman" panose="02020603050405020304" pitchFamily="18" charset="0"/>
              </a:rPr>
              <a:t>z </a:t>
            </a:r>
            <a:r>
              <a:rPr lang="en-US" dirty="0" smtClean="0">
                <a:latin typeface="Times New Roman" panose="02020603050405020304" pitchFamily="18" charset="0"/>
              </a:rPr>
              <a:t>= –</a:t>
            </a:r>
            <a:r>
              <a:rPr lang="en-US" i="1" dirty="0" smtClean="0">
                <a:latin typeface="Symbol" panose="05050102010706020507" pitchFamily="18" charset="2"/>
              </a:rPr>
              <a:t>a</a:t>
            </a:r>
            <a:r>
              <a:rPr lang="en-US" dirty="0" smtClean="0">
                <a:latin typeface="Times New Roman" panose="02020603050405020304" pitchFamily="18" charset="0"/>
              </a:rPr>
              <a:t> + </a:t>
            </a:r>
            <a:r>
              <a:rPr lang="en-US" dirty="0" smtClean="0">
                <a:latin typeface="Symbol" panose="05050102010706020507" pitchFamily="18" charset="2"/>
              </a:rPr>
              <a:t>0</a:t>
            </a:r>
            <a:r>
              <a:rPr lang="en-US" i="1" dirty="0" smtClean="0">
                <a:latin typeface="Times New Roman" panose="02020603050405020304" pitchFamily="18" charset="0"/>
              </a:rPr>
              <a:t>j</a:t>
            </a:r>
            <a:r>
              <a:rPr lang="en-US" dirty="0" smtClean="0"/>
              <a:t> is a negative real number then </a:t>
            </a:r>
            <a:r>
              <a:rPr lang="en-US" i="1" dirty="0" err="1" smtClean="0">
                <a:latin typeface="Times New Roman" panose="02020603050405020304" pitchFamily="18" charset="0"/>
              </a:rPr>
              <a:t>z</a:t>
            </a:r>
            <a:r>
              <a:rPr lang="en-US" i="1" baseline="30000" dirty="0" err="1" smtClean="0">
                <a:latin typeface="Times New Roman" panose="02020603050405020304" pitchFamily="18" charset="0"/>
              </a:rPr>
              <a:t>n</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latin typeface="Symbol" panose="05050102010706020507" pitchFamily="18" charset="2"/>
              </a:rPr>
              <a:t>) </a:t>
            </a:r>
            <a:r>
              <a:rPr lang="en-US" i="1" baseline="30000" dirty="0" smtClean="0">
                <a:latin typeface="Times New Roman" panose="02020603050405020304" pitchFamily="18" charset="0"/>
              </a:rPr>
              <a:t>n</a:t>
            </a:r>
            <a:r>
              <a:rPr lang="en-US" dirty="0" smtClean="0"/>
              <a:t>.</a:t>
            </a:r>
            <a:endParaRPr lang="en-US" dirty="0"/>
          </a:p>
          <a:p>
            <a:pPr marL="0" indent="0">
              <a:buNone/>
            </a:pPr>
            <a:endParaRPr lang="en-US" dirty="0"/>
          </a:p>
          <a:p>
            <a:pPr marL="0" indent="0">
              <a:buNone/>
            </a:pPr>
            <a:r>
              <a:rPr lang="en-US" dirty="0" smtClean="0"/>
              <a:t>Proof</a:t>
            </a:r>
            <a:r>
              <a:rPr lang="en-US" dirty="0" smtClean="0"/>
              <a:t>:	If </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a:t>
            </a:r>
            <a:r>
              <a:rPr lang="en-US" i="1" dirty="0" smtClean="0">
                <a:latin typeface="Symbol" panose="05050102010706020507" pitchFamily="18" charset="2"/>
              </a:rPr>
              <a:t>a</a:t>
            </a:r>
            <a:r>
              <a:rPr lang="en-US" dirty="0" smtClean="0">
                <a:latin typeface="Times New Roman" panose="02020603050405020304" pitchFamily="18" charset="0"/>
              </a:rPr>
              <a:t> + 0</a:t>
            </a:r>
            <a:r>
              <a:rPr lang="en-US" i="1" dirty="0" smtClean="0">
                <a:latin typeface="Times New Roman" panose="02020603050405020304" pitchFamily="18" charset="0"/>
              </a:rPr>
              <a:t>j</a:t>
            </a:r>
            <a:r>
              <a:rPr lang="en-US" dirty="0" smtClean="0">
                <a:latin typeface="Times New Roman" panose="02020603050405020304" pitchFamily="18" charset="0"/>
              </a:rPr>
              <a:t> </a:t>
            </a:r>
            <a:r>
              <a:rPr lang="en-US" dirty="0" smtClean="0"/>
              <a:t>where </a:t>
            </a:r>
            <a:r>
              <a:rPr lang="en-US" i="1" dirty="0" smtClean="0">
                <a:latin typeface="Symbol" panose="05050102010706020507" pitchFamily="18" charset="2"/>
              </a:rPr>
              <a:t>a</a:t>
            </a:r>
            <a:r>
              <a:rPr lang="en-US" dirty="0" smtClean="0">
                <a:latin typeface="Times New Roman" panose="02020603050405020304" pitchFamily="18" charset="0"/>
              </a:rPr>
              <a:t> &gt; 0</a:t>
            </a:r>
            <a:r>
              <a:rPr lang="en-US" dirty="0" smtClean="0"/>
              <a:t>, then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smtClean="0">
                <a:latin typeface="Symbol" panose="05050102010706020507" pitchFamily="18" charset="2"/>
              </a:rPr>
              <a:t>a </a:t>
            </a:r>
            <a:r>
              <a:rPr lang="en-US" dirty="0" smtClean="0"/>
              <a:t>, so                  ,</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24" name="Object 23"/>
          <p:cNvGraphicFramePr>
            <a:graphicFrameLocks noChangeAspect="1"/>
          </p:cNvGraphicFramePr>
          <p:nvPr>
            <p:extLst>
              <p:ext uri="{D42A27DB-BD31-4B8C-83A1-F6EECF244321}">
                <p14:modId xmlns:p14="http://schemas.microsoft.com/office/powerpoint/2010/main" val="4059696478"/>
              </p:ext>
            </p:extLst>
          </p:nvPr>
        </p:nvGraphicFramePr>
        <p:xfrm>
          <a:off x="6944833" y="2483330"/>
          <a:ext cx="1154113" cy="307975"/>
        </p:xfrm>
        <a:graphic>
          <a:graphicData uri="http://schemas.openxmlformats.org/presentationml/2006/ole">
            <mc:AlternateContent xmlns:mc="http://schemas.openxmlformats.org/markup-compatibility/2006">
              <mc:Choice xmlns:v="urn:schemas-microsoft-com:vml" Requires="v">
                <p:oleObj spid="_x0000_s93217" name="Equation" r:id="rId6" imgW="952200" imgH="253800" progId="Equation.DSMT4">
                  <p:embed/>
                </p:oleObj>
              </mc:Choice>
              <mc:Fallback>
                <p:oleObj name="Equation" r:id="rId6" imgW="952200" imgH="253800" progId="Equation.DSMT4">
                  <p:embed/>
                  <p:pic>
                    <p:nvPicPr>
                      <p:cNvPr id="0" name=""/>
                      <p:cNvPicPr>
                        <a:picLocks noChangeAspect="1" noChangeArrowheads="1"/>
                      </p:cNvPicPr>
                      <p:nvPr/>
                    </p:nvPicPr>
                    <p:blipFill>
                      <a:blip r:embed="rId7"/>
                      <a:srcRect/>
                      <a:stretch>
                        <a:fillRect/>
                      </a:stretch>
                    </p:blipFill>
                    <p:spPr bwMode="auto">
                      <a:xfrm>
                        <a:off x="6944833" y="2483330"/>
                        <a:ext cx="1154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3810000" y="54864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404819616"/>
              </p:ext>
            </p:extLst>
          </p:nvPr>
        </p:nvGraphicFramePr>
        <p:xfrm>
          <a:off x="2364267" y="3080080"/>
          <a:ext cx="1816100" cy="458788"/>
        </p:xfrm>
        <a:graphic>
          <a:graphicData uri="http://schemas.openxmlformats.org/presentationml/2006/ole">
            <mc:AlternateContent xmlns:mc="http://schemas.openxmlformats.org/markup-compatibility/2006">
              <mc:Choice xmlns:v="urn:schemas-microsoft-com:vml" Requires="v">
                <p:oleObj spid="_x0000_s93218" name="Equation" r:id="rId8" imgW="1498320" imgH="380880" progId="Equation.DSMT4">
                  <p:embed/>
                </p:oleObj>
              </mc:Choice>
              <mc:Fallback>
                <p:oleObj name="Equation" r:id="rId8" imgW="1498320" imgH="380880" progId="Equation.DSMT4">
                  <p:embed/>
                  <p:pic>
                    <p:nvPicPr>
                      <p:cNvPr id="0" name=""/>
                      <p:cNvPicPr>
                        <a:picLocks noChangeAspect="1" noChangeArrowheads="1"/>
                      </p:cNvPicPr>
                      <p:nvPr/>
                    </p:nvPicPr>
                    <p:blipFill>
                      <a:blip r:embed="rId9"/>
                      <a:srcRect/>
                      <a:stretch>
                        <a:fillRect/>
                      </a:stretch>
                    </p:blipFill>
                    <p:spPr bwMode="auto">
                      <a:xfrm>
                        <a:off x="2364267" y="3080080"/>
                        <a:ext cx="18161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31539457"/>
              </p:ext>
            </p:extLst>
          </p:nvPr>
        </p:nvGraphicFramePr>
        <p:xfrm>
          <a:off x="2709532" y="3623932"/>
          <a:ext cx="3384550" cy="488950"/>
        </p:xfrm>
        <a:graphic>
          <a:graphicData uri="http://schemas.openxmlformats.org/presentationml/2006/ole">
            <mc:AlternateContent xmlns:mc="http://schemas.openxmlformats.org/markup-compatibility/2006">
              <mc:Choice xmlns:v="urn:schemas-microsoft-com:vml" Requires="v">
                <p:oleObj spid="_x0000_s93219" name="Equation" r:id="rId10" imgW="2793960" imgH="406080" progId="Equation.DSMT4">
                  <p:embed/>
                </p:oleObj>
              </mc:Choice>
              <mc:Fallback>
                <p:oleObj name="Equation" r:id="rId10" imgW="2793960" imgH="406080" progId="Equation.DSMT4">
                  <p:embed/>
                  <p:pic>
                    <p:nvPicPr>
                      <p:cNvPr id="0" name=""/>
                      <p:cNvPicPr>
                        <a:picLocks noChangeAspect="1" noChangeArrowheads="1"/>
                      </p:cNvPicPr>
                      <p:nvPr/>
                    </p:nvPicPr>
                    <p:blipFill>
                      <a:blip r:embed="rId11"/>
                      <a:srcRect/>
                      <a:stretch>
                        <a:fillRect/>
                      </a:stretch>
                    </p:blipFill>
                    <p:spPr bwMode="auto">
                      <a:xfrm>
                        <a:off x="2709532" y="3623932"/>
                        <a:ext cx="33845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69676921"/>
              </p:ext>
            </p:extLst>
          </p:nvPr>
        </p:nvGraphicFramePr>
        <p:xfrm>
          <a:off x="2709532" y="4169734"/>
          <a:ext cx="1308100" cy="519112"/>
        </p:xfrm>
        <a:graphic>
          <a:graphicData uri="http://schemas.openxmlformats.org/presentationml/2006/ole">
            <mc:AlternateContent xmlns:mc="http://schemas.openxmlformats.org/markup-compatibility/2006">
              <mc:Choice xmlns:v="urn:schemas-microsoft-com:vml" Requires="v">
                <p:oleObj spid="_x0000_s93220" name="Equation" r:id="rId12" imgW="1079280" imgH="431640" progId="Equation.DSMT4">
                  <p:embed/>
                </p:oleObj>
              </mc:Choice>
              <mc:Fallback>
                <p:oleObj name="Equation" r:id="rId12" imgW="1079280" imgH="431640" progId="Equation.DSMT4">
                  <p:embed/>
                  <p:pic>
                    <p:nvPicPr>
                      <p:cNvPr id="0" name=""/>
                      <p:cNvPicPr>
                        <a:picLocks noChangeAspect="1" noChangeArrowheads="1"/>
                      </p:cNvPicPr>
                      <p:nvPr/>
                    </p:nvPicPr>
                    <p:blipFill>
                      <a:blip r:embed="rId13"/>
                      <a:srcRect/>
                      <a:stretch>
                        <a:fillRect/>
                      </a:stretch>
                    </p:blipFill>
                    <p:spPr bwMode="auto">
                      <a:xfrm>
                        <a:off x="2709532" y="4169734"/>
                        <a:ext cx="1308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313783692"/>
              </p:ext>
            </p:extLst>
          </p:nvPr>
        </p:nvGraphicFramePr>
        <p:xfrm>
          <a:off x="2711301" y="4768701"/>
          <a:ext cx="1398588" cy="550862"/>
        </p:xfrm>
        <a:graphic>
          <a:graphicData uri="http://schemas.openxmlformats.org/presentationml/2006/ole">
            <mc:AlternateContent xmlns:mc="http://schemas.openxmlformats.org/markup-compatibility/2006">
              <mc:Choice xmlns:v="urn:schemas-microsoft-com:vml" Requires="v">
                <p:oleObj spid="_x0000_s93221" name="Equation" r:id="rId14" imgW="1155600" imgH="457200" progId="Equation.DSMT4">
                  <p:embed/>
                </p:oleObj>
              </mc:Choice>
              <mc:Fallback>
                <p:oleObj name="Equation" r:id="rId14" imgW="1155600" imgH="457200" progId="Equation.DSMT4">
                  <p:embed/>
                  <p:pic>
                    <p:nvPicPr>
                      <p:cNvPr id="0" name=""/>
                      <p:cNvPicPr>
                        <a:picLocks noChangeAspect="1" noChangeArrowheads="1"/>
                      </p:cNvPicPr>
                      <p:nvPr/>
                    </p:nvPicPr>
                    <p:blipFill>
                      <a:blip r:embed="rId15"/>
                      <a:srcRect/>
                      <a:stretch>
                        <a:fillRect/>
                      </a:stretch>
                    </p:blipFill>
                    <p:spPr bwMode="auto">
                      <a:xfrm>
                        <a:off x="2711301" y="4768701"/>
                        <a:ext cx="1398588"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79375923"/>
              </p:ext>
            </p:extLst>
          </p:nvPr>
        </p:nvGraphicFramePr>
        <p:xfrm>
          <a:off x="2711301" y="5388934"/>
          <a:ext cx="1016000" cy="519112"/>
        </p:xfrm>
        <a:graphic>
          <a:graphicData uri="http://schemas.openxmlformats.org/presentationml/2006/ole">
            <mc:AlternateContent xmlns:mc="http://schemas.openxmlformats.org/markup-compatibility/2006">
              <mc:Choice xmlns:v="urn:schemas-microsoft-com:vml" Requires="v">
                <p:oleObj spid="_x0000_s93222" name="Equation" r:id="rId16" imgW="838080" imgH="431640" progId="Equation.DSMT4">
                  <p:embed/>
                </p:oleObj>
              </mc:Choice>
              <mc:Fallback>
                <p:oleObj name="Equation" r:id="rId16" imgW="838080" imgH="431640" progId="Equation.DSMT4">
                  <p:embed/>
                  <p:pic>
                    <p:nvPicPr>
                      <p:cNvPr id="0" name=""/>
                      <p:cNvPicPr>
                        <a:picLocks noChangeAspect="1" noChangeArrowheads="1"/>
                      </p:cNvPicPr>
                      <p:nvPr/>
                    </p:nvPicPr>
                    <p:blipFill>
                      <a:blip r:embed="rId17"/>
                      <a:srcRect/>
                      <a:stretch>
                        <a:fillRect/>
                      </a:stretch>
                    </p:blipFill>
                    <p:spPr bwMode="auto">
                      <a:xfrm>
                        <a:off x="2711301" y="5388934"/>
                        <a:ext cx="1016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15454267"/>
      </p:ext>
    </p:extLst>
  </p:cSld>
  <p:clrMapOvr>
    <a:masterClrMapping/>
  </p:clrMapOvr>
  <mc:AlternateContent xmlns:mc="http://schemas.openxmlformats.org/markup-compatibility/2006">
    <mc:Choice xmlns:p14="http://schemas.microsoft.com/office/powerpoint/2010/main" Requires="p14">
      <p:transition spd="slow" p14:dur="2000" advTm="89274"/>
    </mc:Choice>
    <mc:Fallback>
      <p:transition spd="slow" advTm="8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57150" indent="0">
              <a:buNone/>
            </a:pPr>
            <a:r>
              <a:rPr lang="en-US" dirty="0" smtClean="0"/>
              <a:t>Theorem:</a:t>
            </a:r>
          </a:p>
          <a:p>
            <a:pPr marL="0" indent="0">
              <a:buNone/>
            </a:pPr>
            <a:r>
              <a:rPr lang="en-US" dirty="0" smtClean="0"/>
              <a:t>Proof:	This is also straight-forward:	</a:t>
            </a:r>
            <a:endParaRPr lang="en-CA" dirty="0"/>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891258401"/>
              </p:ext>
            </p:extLst>
          </p:nvPr>
        </p:nvGraphicFramePr>
        <p:xfrm>
          <a:off x="1905000" y="1621466"/>
          <a:ext cx="1444625" cy="339725"/>
        </p:xfrm>
        <a:graphic>
          <a:graphicData uri="http://schemas.openxmlformats.org/presentationml/2006/ole">
            <mc:AlternateContent xmlns:mc="http://schemas.openxmlformats.org/markup-compatibility/2006">
              <mc:Choice xmlns:v="urn:schemas-microsoft-com:vml" Requires="v">
                <p:oleObj spid="_x0000_s88102" name="Equation" r:id="rId6" imgW="1193760" imgH="279360" progId="Equation.DSMT4">
                  <p:embed/>
                </p:oleObj>
              </mc:Choice>
              <mc:Fallback>
                <p:oleObj name="Equation" r:id="rId6" imgW="1193760" imgH="279360" progId="Equation.DSMT4">
                  <p:embed/>
                  <p:pic>
                    <p:nvPicPr>
                      <p:cNvPr id="0" name=""/>
                      <p:cNvPicPr>
                        <a:picLocks noChangeAspect="1" noChangeArrowheads="1"/>
                      </p:cNvPicPr>
                      <p:nvPr/>
                    </p:nvPicPr>
                    <p:blipFill>
                      <a:blip r:embed="rId7"/>
                      <a:srcRect/>
                      <a:stretch>
                        <a:fillRect/>
                      </a:stretch>
                    </p:blipFill>
                    <p:spPr bwMode="auto">
                      <a:xfrm>
                        <a:off x="1905000" y="1621466"/>
                        <a:ext cx="1444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6096000" y="40386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260446535"/>
              </p:ext>
            </p:extLst>
          </p:nvPr>
        </p:nvGraphicFramePr>
        <p:xfrm>
          <a:off x="2057400" y="2667000"/>
          <a:ext cx="4041775" cy="617537"/>
        </p:xfrm>
        <a:graphic>
          <a:graphicData uri="http://schemas.openxmlformats.org/presentationml/2006/ole">
            <mc:AlternateContent xmlns:mc="http://schemas.openxmlformats.org/markup-compatibility/2006">
              <mc:Choice xmlns:v="urn:schemas-microsoft-com:vml" Requires="v">
                <p:oleObj spid="_x0000_s88103" name="Equation" r:id="rId8" imgW="3340080" imgH="507960" progId="Equation.DSMT4">
                  <p:embed/>
                </p:oleObj>
              </mc:Choice>
              <mc:Fallback>
                <p:oleObj name="Equation" r:id="rId8" imgW="3340080" imgH="507960" progId="Equation.DSMT4">
                  <p:embed/>
                  <p:pic>
                    <p:nvPicPr>
                      <p:cNvPr id="0" name=""/>
                      <p:cNvPicPr>
                        <a:picLocks noChangeAspect="1" noChangeArrowheads="1"/>
                      </p:cNvPicPr>
                      <p:nvPr/>
                    </p:nvPicPr>
                    <p:blipFill>
                      <a:blip r:embed="rId9"/>
                      <a:srcRect/>
                      <a:stretch>
                        <a:fillRect/>
                      </a:stretch>
                    </p:blipFill>
                    <p:spPr bwMode="auto">
                      <a:xfrm>
                        <a:off x="2057400" y="2667000"/>
                        <a:ext cx="404177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815027567"/>
              </p:ext>
            </p:extLst>
          </p:nvPr>
        </p:nvGraphicFramePr>
        <p:xfrm>
          <a:off x="2709532" y="3353759"/>
          <a:ext cx="2659062" cy="511175"/>
        </p:xfrm>
        <a:graphic>
          <a:graphicData uri="http://schemas.openxmlformats.org/presentationml/2006/ole">
            <mc:AlternateContent xmlns:mc="http://schemas.openxmlformats.org/markup-compatibility/2006">
              <mc:Choice xmlns:v="urn:schemas-microsoft-com:vml" Requires="v">
                <p:oleObj spid="_x0000_s88104" name="Equation" r:id="rId10" imgW="2197080" imgH="419040" progId="Equation.DSMT4">
                  <p:embed/>
                </p:oleObj>
              </mc:Choice>
              <mc:Fallback>
                <p:oleObj name="Equation" r:id="rId10" imgW="2197080" imgH="419040" progId="Equation.DSMT4">
                  <p:embed/>
                  <p:pic>
                    <p:nvPicPr>
                      <p:cNvPr id="0" name=""/>
                      <p:cNvPicPr>
                        <a:picLocks noChangeAspect="1" noChangeArrowheads="1"/>
                      </p:cNvPicPr>
                      <p:nvPr/>
                    </p:nvPicPr>
                    <p:blipFill>
                      <a:blip r:embed="rId11"/>
                      <a:srcRect/>
                      <a:stretch>
                        <a:fillRect/>
                      </a:stretch>
                    </p:blipFill>
                    <p:spPr bwMode="auto">
                      <a:xfrm>
                        <a:off x="2709532" y="3353759"/>
                        <a:ext cx="26590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741464526"/>
              </p:ext>
            </p:extLst>
          </p:nvPr>
        </p:nvGraphicFramePr>
        <p:xfrm>
          <a:off x="2720165" y="3942903"/>
          <a:ext cx="3365500" cy="525463"/>
        </p:xfrm>
        <a:graphic>
          <a:graphicData uri="http://schemas.openxmlformats.org/presentationml/2006/ole">
            <mc:AlternateContent xmlns:mc="http://schemas.openxmlformats.org/markup-compatibility/2006">
              <mc:Choice xmlns:v="urn:schemas-microsoft-com:vml" Requires="v">
                <p:oleObj spid="_x0000_s88105" name="Equation" r:id="rId12" imgW="2781000" imgH="431640" progId="Equation.DSMT4">
                  <p:embed/>
                </p:oleObj>
              </mc:Choice>
              <mc:Fallback>
                <p:oleObj name="Equation" r:id="rId12" imgW="2781000" imgH="431640" progId="Equation.DSMT4">
                  <p:embed/>
                  <p:pic>
                    <p:nvPicPr>
                      <p:cNvPr id="0" name=""/>
                      <p:cNvPicPr>
                        <a:picLocks noChangeAspect="1" noChangeArrowheads="1"/>
                      </p:cNvPicPr>
                      <p:nvPr/>
                    </p:nvPicPr>
                    <p:blipFill>
                      <a:blip r:embed="rId13"/>
                      <a:srcRect/>
                      <a:stretch>
                        <a:fillRect/>
                      </a:stretch>
                    </p:blipFill>
                    <p:spPr bwMode="auto">
                      <a:xfrm>
                        <a:off x="2720165" y="3942903"/>
                        <a:ext cx="33655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29639862"/>
      </p:ext>
    </p:extLst>
  </p:cSld>
  <p:clrMapOvr>
    <a:masterClrMapping/>
  </p:clrMapOvr>
  <mc:AlternateContent xmlns:mc="http://schemas.openxmlformats.org/markup-compatibility/2006">
    <mc:Choice xmlns:p14="http://schemas.microsoft.com/office/powerpoint/2010/main" Requires="p14">
      <p:transition spd="slow" p14:dur="2000" advTm="40655"/>
    </mc:Choice>
    <mc:Fallback>
      <p:transition spd="slow" advTm="40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we’ve introduced </a:t>
            </a:r>
            <a:r>
              <a:rPr lang="en-US" dirty="0" smtClean="0"/>
              <a:t>integer powers of complex numbers</a:t>
            </a:r>
            <a:endParaRPr lang="en-US" i="1" dirty="0"/>
          </a:p>
          <a:p>
            <a:pPr lvl="1"/>
            <a:r>
              <a:rPr lang="en-US" dirty="0" smtClean="0"/>
              <a:t>We used the same definition as for integer powers of real numbers</a:t>
            </a:r>
            <a:endParaRPr lang="en-US" dirty="0" smtClean="0"/>
          </a:p>
          <a:p>
            <a:pPr lvl="2"/>
            <a:r>
              <a:rPr lang="en-US" dirty="0" smtClean="0"/>
              <a:t>We derived the polar representation</a:t>
            </a:r>
            <a:endParaRPr lang="en-US" dirty="0">
              <a:latin typeface="Times New Roman" panose="02020603050405020304" pitchFamily="18" charset="0"/>
            </a:endParaRPr>
          </a:p>
          <a:p>
            <a:pPr lvl="1"/>
            <a:r>
              <a:rPr lang="en-US" dirty="0" smtClean="0"/>
              <a:t>We saw the geometric interpretation</a:t>
            </a:r>
          </a:p>
          <a:p>
            <a:pPr lvl="2"/>
            <a:r>
              <a:rPr lang="en-US" dirty="0" smtClean="0"/>
              <a:t>Rather beautiful spirals</a:t>
            </a:r>
            <a:endParaRPr lang="en-US" dirty="0"/>
          </a:p>
          <a:p>
            <a:pPr lvl="1"/>
            <a:r>
              <a:rPr lang="en-US" dirty="0" smtClean="0"/>
              <a:t>We saw a number of properties</a:t>
            </a:r>
            <a:endParaRPr lang="en-US" dirty="0" smtClean="0"/>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8233"/>
    </mc:Choice>
    <mc:Fallback>
      <p:transition spd="slow" advTm="28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a:t>
            </a:r>
            <a:r>
              <a:rPr lang="en-US" dirty="0" smtClean="0"/>
              <a:t>integer powers of a complex number</a:t>
            </a:r>
          </a:p>
          <a:p>
            <a:pPr lvl="1"/>
            <a:r>
              <a:rPr lang="en-US" dirty="0" smtClean="0"/>
              <a:t>Derive a formula from the polar representation</a:t>
            </a:r>
            <a:endParaRPr lang="en-US" dirty="0" smtClean="0"/>
          </a:p>
          <a:p>
            <a:pPr lvl="1"/>
            <a:r>
              <a:rPr lang="en-US" dirty="0" smtClean="0"/>
              <a:t>Look at a geometric interpretation</a:t>
            </a:r>
          </a:p>
          <a:p>
            <a:pPr lvl="1"/>
            <a:r>
              <a:rPr lang="en-US" dirty="0" smtClean="0"/>
              <a:t>Observe some properties</a:t>
            </a:r>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6056"/>
    </mc:Choice>
    <mc:Fallback>
      <p:transition spd="slow" advTm="1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https://en.wikipedia.org/wiki/Complex_number#Exponentiation</a:t>
            </a:r>
            <a:endParaRPr lang="en-CA" sz="1800" dirty="0" smtClean="0"/>
          </a:p>
          <a:p>
            <a:pPr marL="0" indent="0">
              <a:buNone/>
            </a:pPr>
            <a:r>
              <a:rPr lang="en-US" sz="1800" dirty="0" smtClean="0"/>
              <a:t>[2]</a:t>
            </a:r>
            <a:r>
              <a:rPr lang="en-US" sz="1800" dirty="0"/>
              <a:t>	https://en.wikipedia.org/wiki/Logarithmic_spiral</a:t>
            </a:r>
            <a:endParaRPr lang="en-CA" sz="1800" dirty="0" smtClean="0"/>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3502"/>
    </mc:Choice>
    <mc:Fallback xmlns="">
      <p:transition spd="slow" advTm="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579"/>
    </mc:Choice>
    <mc:Fallback xmlns="">
      <p:transition spd="slow" advTm="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Integer powers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3348"/>
    </mc:Choice>
    <mc:Fallback xmlns="">
      <p:transition spd="slow" advTm="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489"/>
    </mc:Choice>
    <mc:Fallback xmlns="">
      <p:transition spd="slow" advTm="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Integer exponents</a:t>
            </a:r>
            <a:endParaRPr lang="en-CA" dirty="0"/>
          </a:p>
        </p:txBody>
      </p:sp>
      <p:sp>
        <p:nvSpPr>
          <p:cNvPr id="3" name="Content Placeholder 2"/>
          <p:cNvSpPr>
            <a:spLocks noGrp="1"/>
          </p:cNvSpPr>
          <p:nvPr>
            <p:ph idx="1"/>
          </p:nvPr>
        </p:nvSpPr>
        <p:spPr/>
        <p:txBody>
          <a:bodyPr/>
          <a:lstStyle/>
          <a:p>
            <a:r>
              <a:rPr lang="en-US" dirty="0" smtClean="0"/>
              <a:t>Given                                       , then for an integer </a:t>
            </a:r>
            <a:r>
              <a:rPr lang="en-US" i="1" dirty="0" smtClean="0">
                <a:latin typeface="Times New Roman" panose="02020603050405020304" pitchFamily="18" charset="0"/>
              </a:rPr>
              <a:t>n</a:t>
            </a:r>
            <a:r>
              <a:rPr lang="en-US" dirty="0" smtClean="0"/>
              <a:t>, we define</a:t>
            </a:r>
          </a:p>
          <a:p>
            <a:endParaRPr lang="en-US" dirty="0"/>
          </a:p>
          <a:p>
            <a:endParaRPr lang="en-US" dirty="0" smtClean="0"/>
          </a:p>
          <a:p>
            <a:endParaRPr lang="en-US" dirty="0"/>
          </a:p>
          <a:p>
            <a:endParaRPr lang="en-US" dirty="0" smtClean="0"/>
          </a:p>
          <a:p>
            <a:endParaRPr lang="en-US" dirty="0" smtClean="0"/>
          </a:p>
          <a:p>
            <a:r>
              <a:rPr lang="en-US" dirty="0" smtClean="0"/>
              <a:t>For example, </a:t>
            </a:r>
            <a:r>
              <a:rPr lang="en-US" dirty="0" smtClean="0">
                <a:latin typeface="Times New Roman" panose="02020603050405020304" pitchFamily="18" charset="0"/>
              </a:rPr>
              <a:t>(1.6 + 1.2</a:t>
            </a:r>
            <a:r>
              <a:rPr lang="en-US" i="1" dirty="0" smtClean="0">
                <a:latin typeface="Times New Roman" panose="02020603050405020304" pitchFamily="18" charset="0"/>
              </a:rPr>
              <a:t>j</a:t>
            </a:r>
            <a:r>
              <a:rPr lang="en-US" dirty="0" smtClean="0">
                <a:latin typeface="Times New Roman" panose="02020603050405020304" pitchFamily="18" charset="0"/>
              </a:rPr>
              <a:t>)</a:t>
            </a:r>
            <a:r>
              <a:rPr lang="en-US" baseline="30000" dirty="0" smtClean="0">
                <a:latin typeface="Times New Roman" panose="02020603050405020304" pitchFamily="18" charset="0"/>
              </a:rPr>
              <a:t>–10</a:t>
            </a:r>
            <a:r>
              <a:rPr lang="en-US" dirty="0" smtClean="0"/>
              <a:t> would be calculated by using</a:t>
            </a:r>
          </a:p>
          <a:p>
            <a:pPr marL="0" indent="0" algn="ctr">
              <a:buNone/>
            </a:pPr>
            <a:r>
              <a:rPr lang="en-US" dirty="0" smtClean="0">
                <a:latin typeface="Times New Roman" panose="02020603050405020304" pitchFamily="18" charset="0"/>
              </a:rPr>
              <a:t>(0.4 – 0.3</a:t>
            </a:r>
            <a:r>
              <a:rPr lang="en-US" i="1" dirty="0" smtClean="0">
                <a:latin typeface="Times New Roman" panose="02020603050405020304" pitchFamily="18" charset="0"/>
              </a:rPr>
              <a:t>j</a:t>
            </a:r>
            <a:r>
              <a:rPr lang="en-US" dirty="0" smtClean="0">
                <a:latin typeface="Times New Roman" panose="02020603050405020304" pitchFamily="18" charset="0"/>
              </a:rPr>
              <a:t>)</a:t>
            </a:r>
            <a:r>
              <a:rPr lang="en-US" baseline="30000" dirty="0" smtClean="0">
                <a:latin typeface="Times New Roman" panose="02020603050405020304" pitchFamily="18" charset="0"/>
              </a:rPr>
              <a:t> 10</a:t>
            </a:r>
            <a:endParaRPr lang="en-US" dirty="0"/>
          </a:p>
          <a:p>
            <a:endParaRPr lang="en-US" dirty="0"/>
          </a:p>
          <a:p>
            <a:r>
              <a:rPr lang="en-US" dirty="0" smtClean="0"/>
              <a:t>Note that </a:t>
            </a:r>
            <a:r>
              <a:rPr lang="en-US" dirty="0" smtClean="0">
                <a:latin typeface="Times New Roman" panose="02020603050405020304" pitchFamily="18" charset="0"/>
              </a:rPr>
              <a:t>0</a:t>
            </a:r>
            <a:r>
              <a:rPr lang="en-US" baseline="30000" dirty="0" smtClean="0">
                <a:latin typeface="Times New Roman" panose="02020603050405020304" pitchFamily="18" charset="0"/>
              </a:rPr>
              <a:t>0</a:t>
            </a:r>
            <a:r>
              <a:rPr lang="en-US" dirty="0" smtClean="0">
                <a:latin typeface="Times New Roman" panose="02020603050405020304" pitchFamily="18" charset="0"/>
              </a:rPr>
              <a:t> = 1</a:t>
            </a:r>
            <a:r>
              <a:rPr lang="en-US" dirty="0" smtClean="0"/>
              <a:t>, </a:t>
            </a:r>
            <a:r>
              <a:rPr lang="en-US" dirty="0" smtClean="0">
                <a:latin typeface="Times New Roman" panose="02020603050405020304" pitchFamily="18" charset="0"/>
              </a:rPr>
              <a:t>0</a:t>
            </a:r>
            <a:r>
              <a:rPr lang="en-US" i="1" baseline="30000" dirty="0" smtClean="0">
                <a:latin typeface="Times New Roman" panose="02020603050405020304" pitchFamily="18" charset="0"/>
              </a:rPr>
              <a:t>n</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0</a:t>
            </a:r>
            <a:r>
              <a:rPr lang="en-US" dirty="0" smtClean="0"/>
              <a:t> if </a:t>
            </a:r>
            <a:r>
              <a:rPr lang="en-US" i="1" dirty="0" smtClean="0">
                <a:latin typeface="Times New Roman" panose="02020603050405020304" pitchFamily="18" charset="0"/>
              </a:rPr>
              <a:t>n </a:t>
            </a:r>
            <a:r>
              <a:rPr lang="en-US" dirty="0" smtClean="0">
                <a:latin typeface="Times New Roman" panose="02020603050405020304" pitchFamily="18" charset="0"/>
              </a:rPr>
              <a:t>&gt; 0, </a:t>
            </a:r>
            <a:r>
              <a:rPr lang="en-US" dirty="0" smtClean="0"/>
              <a:t>and </a:t>
            </a:r>
            <a:r>
              <a:rPr lang="en-US" dirty="0" smtClean="0">
                <a:latin typeface="Times New Roman" panose="02020603050405020304" pitchFamily="18" charset="0"/>
              </a:rPr>
              <a:t>0</a:t>
            </a:r>
            <a:r>
              <a:rPr lang="en-US" i="1" baseline="30000" dirty="0" smtClean="0">
                <a:latin typeface="Times New Roman" panose="02020603050405020304" pitchFamily="18" charset="0"/>
              </a:rPr>
              <a:t>n</a:t>
            </a:r>
            <a:r>
              <a:rPr lang="en-US" dirty="0" smtClean="0"/>
              <a:t> is not defined if </a:t>
            </a:r>
            <a:r>
              <a:rPr lang="en-US" i="1" dirty="0" smtClean="0">
                <a:latin typeface="Times New Roman" panose="02020603050405020304" pitchFamily="18" charset="0"/>
              </a:rPr>
              <a:t>n</a:t>
            </a:r>
            <a:r>
              <a:rPr lang="en-US" dirty="0" smtClean="0">
                <a:latin typeface="Times New Roman" panose="02020603050405020304" pitchFamily="18" charset="0"/>
              </a:rPr>
              <a:t> &lt; 0</a:t>
            </a:r>
            <a:endParaRPr lang="en-US" dirty="0"/>
          </a:p>
        </p:txBody>
      </p:sp>
      <p:sp>
        <p:nvSpPr>
          <p:cNvPr id="4" name="Footer Placeholder 3"/>
          <p:cNvSpPr>
            <a:spLocks noGrp="1"/>
          </p:cNvSpPr>
          <p:nvPr>
            <p:ph type="ftr" sz="quarter" idx="11"/>
          </p:nvPr>
        </p:nvSpPr>
        <p:spPr/>
        <p:txBody>
          <a:bodyPr/>
          <a:lstStyle/>
          <a:p>
            <a:r>
              <a:rPr lang="en-CA" smtClean="0"/>
              <a:t>Integer powers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805891186"/>
              </p:ext>
            </p:extLst>
          </p:nvPr>
        </p:nvGraphicFramePr>
        <p:xfrm>
          <a:off x="1600200" y="1628775"/>
          <a:ext cx="2386012" cy="428625"/>
        </p:xfrm>
        <a:graphic>
          <a:graphicData uri="http://schemas.openxmlformats.org/presentationml/2006/ole">
            <mc:AlternateContent xmlns:mc="http://schemas.openxmlformats.org/markup-compatibility/2006">
              <mc:Choice xmlns:v="urn:schemas-microsoft-com:vml" Requires="v">
                <p:oleObj spid="_x0000_s78903" name="Equation" r:id="rId6" imgW="1968480" imgH="355320" progId="Equation.DSMT4">
                  <p:embed/>
                </p:oleObj>
              </mc:Choice>
              <mc:Fallback>
                <p:oleObj name="Equation" r:id="rId6" imgW="1968480" imgH="355320" progId="Equation.DSMT4">
                  <p:embed/>
                  <p:pic>
                    <p:nvPicPr>
                      <p:cNvPr id="0" name=""/>
                      <p:cNvPicPr>
                        <a:picLocks noChangeAspect="1" noChangeArrowheads="1"/>
                      </p:cNvPicPr>
                      <p:nvPr/>
                    </p:nvPicPr>
                    <p:blipFill>
                      <a:blip r:embed="rId7"/>
                      <a:srcRect/>
                      <a:stretch>
                        <a:fillRect/>
                      </a:stretch>
                    </p:blipFill>
                    <p:spPr bwMode="auto">
                      <a:xfrm>
                        <a:off x="1600200" y="1628775"/>
                        <a:ext cx="23860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7025184"/>
              </p:ext>
            </p:extLst>
          </p:nvPr>
        </p:nvGraphicFramePr>
        <p:xfrm>
          <a:off x="3048000" y="2209800"/>
          <a:ext cx="2324100" cy="1611313"/>
        </p:xfrm>
        <a:graphic>
          <a:graphicData uri="http://schemas.openxmlformats.org/presentationml/2006/ole">
            <mc:AlternateContent xmlns:mc="http://schemas.openxmlformats.org/markup-compatibility/2006">
              <mc:Choice xmlns:v="urn:schemas-microsoft-com:vml" Requires="v">
                <p:oleObj spid="_x0000_s78904" name="Equation" r:id="rId8" imgW="2108160" imgH="1473120" progId="Equation.DSMT4">
                  <p:embed/>
                </p:oleObj>
              </mc:Choice>
              <mc:Fallback>
                <p:oleObj name="Equation" r:id="rId8" imgW="2108160" imgH="1473120" progId="Equation.DSMT4">
                  <p:embed/>
                  <p:pic>
                    <p:nvPicPr>
                      <p:cNvPr id="0" name=""/>
                      <p:cNvPicPr>
                        <a:picLocks noChangeAspect="1" noChangeArrowheads="1"/>
                      </p:cNvPicPr>
                      <p:nvPr/>
                    </p:nvPicPr>
                    <p:blipFill>
                      <a:blip r:embed="rId9"/>
                      <a:srcRect/>
                      <a:stretch>
                        <a:fillRect/>
                      </a:stretch>
                    </p:blipFill>
                    <p:spPr bwMode="auto">
                      <a:xfrm>
                        <a:off x="3048000" y="2209800"/>
                        <a:ext cx="23241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24393779"/>
      </p:ext>
    </p:extLst>
  </p:cSld>
  <p:clrMapOvr>
    <a:masterClrMapping/>
  </p:clrMapOvr>
  <mc:AlternateContent xmlns:mc="http://schemas.openxmlformats.org/markup-compatibility/2006">
    <mc:Choice xmlns:p14="http://schemas.microsoft.com/office/powerpoint/2010/main" Requires="p14">
      <p:transition spd="slow" p14:dur="2000" advTm="103395"/>
    </mc:Choice>
    <mc:Fallback>
      <p:transition spd="slow" advTm="10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Now, if                     , observe that</a:t>
            </a:r>
          </a:p>
          <a:p>
            <a:endParaRPr lang="en-US" dirty="0"/>
          </a:p>
          <a:p>
            <a:endParaRPr lang="en-US" dirty="0" smtClean="0"/>
          </a:p>
          <a:p>
            <a:pPr marL="0" indent="0">
              <a:buNone/>
            </a:pPr>
            <a:endParaRPr lang="en-US" dirty="0" smtClean="0"/>
          </a:p>
          <a:p>
            <a:endParaRPr lang="en-US" dirty="0"/>
          </a:p>
        </p:txBody>
      </p:sp>
      <p:sp>
        <p:nvSpPr>
          <p:cNvPr id="2" name="Title 1"/>
          <p:cNvSpPr>
            <a:spLocks noGrp="1"/>
          </p:cNvSpPr>
          <p:nvPr>
            <p:ph type="title"/>
          </p:nvPr>
        </p:nvSpPr>
        <p:spPr/>
        <p:txBody>
          <a:bodyPr/>
          <a:lstStyle/>
          <a:p>
            <a:r>
              <a:rPr lang="en-US" dirty="0" smtClean="0"/>
              <a:t>Polar representation</a:t>
            </a:r>
            <a:endParaRPr lang="en-CA" i="1" dirty="0"/>
          </a:p>
        </p:txBody>
      </p:sp>
      <p:sp>
        <p:nvSpPr>
          <p:cNvPr id="9" name="Footer Placeholder 8"/>
          <p:cNvSpPr>
            <a:spLocks noGrp="1"/>
          </p:cNvSpPr>
          <p:nvPr>
            <p:ph type="ftr" sz="quarter" idx="11"/>
          </p:nvPr>
        </p:nvSpPr>
        <p:spPr/>
        <p:txBody>
          <a:bodyPr/>
          <a:lstStyle/>
          <a:p>
            <a:r>
              <a:rPr lang="en-CA" smtClean="0"/>
              <a:t>Integer powers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485251930"/>
              </p:ext>
            </p:extLst>
          </p:nvPr>
        </p:nvGraphicFramePr>
        <p:xfrm>
          <a:off x="2819400" y="2133600"/>
          <a:ext cx="2557463" cy="1573213"/>
        </p:xfrm>
        <a:graphic>
          <a:graphicData uri="http://schemas.openxmlformats.org/presentationml/2006/ole">
            <mc:AlternateContent xmlns:mc="http://schemas.openxmlformats.org/markup-compatibility/2006">
              <mc:Choice xmlns:v="urn:schemas-microsoft-com:vml" Requires="v">
                <p:oleObj spid="_x0000_s79913" name="Equation" r:id="rId6" imgW="2108160" imgH="1307880" progId="Equation.DSMT4">
                  <p:embed/>
                </p:oleObj>
              </mc:Choice>
              <mc:Fallback>
                <p:oleObj name="Equation" r:id="rId6" imgW="2108160" imgH="1307880" progId="Equation.DSMT4">
                  <p:embed/>
                  <p:pic>
                    <p:nvPicPr>
                      <p:cNvPr id="0" name=""/>
                      <p:cNvPicPr>
                        <a:picLocks noChangeAspect="1" noChangeArrowheads="1"/>
                      </p:cNvPicPr>
                      <p:nvPr/>
                    </p:nvPicPr>
                    <p:blipFill>
                      <a:blip r:embed="rId7"/>
                      <a:srcRect/>
                      <a:stretch>
                        <a:fillRect/>
                      </a:stretch>
                    </p:blipFill>
                    <p:spPr bwMode="auto">
                      <a:xfrm>
                        <a:off x="2819400" y="2133600"/>
                        <a:ext cx="2557463"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215576139"/>
              </p:ext>
            </p:extLst>
          </p:nvPr>
        </p:nvGraphicFramePr>
        <p:xfrm>
          <a:off x="1819936" y="1642732"/>
          <a:ext cx="1216025" cy="428625"/>
        </p:xfrm>
        <a:graphic>
          <a:graphicData uri="http://schemas.openxmlformats.org/presentationml/2006/ole">
            <mc:AlternateContent xmlns:mc="http://schemas.openxmlformats.org/markup-compatibility/2006">
              <mc:Choice xmlns:v="urn:schemas-microsoft-com:vml" Requires="v">
                <p:oleObj spid="_x0000_s79914" name="Equation" r:id="rId8" imgW="1002960" imgH="355320" progId="Equation.DSMT4">
                  <p:embed/>
                </p:oleObj>
              </mc:Choice>
              <mc:Fallback>
                <p:oleObj name="Equation" r:id="rId8" imgW="1002960" imgH="355320" progId="Equation.DSMT4">
                  <p:embed/>
                  <p:pic>
                    <p:nvPicPr>
                      <p:cNvPr id="0" name=""/>
                      <p:cNvPicPr>
                        <a:picLocks noChangeAspect="1" noChangeArrowheads="1"/>
                      </p:cNvPicPr>
                      <p:nvPr/>
                    </p:nvPicPr>
                    <p:blipFill>
                      <a:blip r:embed="rId9"/>
                      <a:srcRect/>
                      <a:stretch>
                        <a:fillRect/>
                      </a:stretch>
                    </p:blipFill>
                    <p:spPr bwMode="auto">
                      <a:xfrm>
                        <a:off x="1819936" y="1642732"/>
                        <a:ext cx="12160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613401266"/>
              </p:ext>
            </p:extLst>
          </p:nvPr>
        </p:nvGraphicFramePr>
        <p:xfrm>
          <a:off x="2793041" y="3907466"/>
          <a:ext cx="3095625" cy="1695450"/>
        </p:xfrm>
        <a:graphic>
          <a:graphicData uri="http://schemas.openxmlformats.org/presentationml/2006/ole">
            <mc:AlternateContent xmlns:mc="http://schemas.openxmlformats.org/markup-compatibility/2006">
              <mc:Choice xmlns:v="urn:schemas-microsoft-com:vml" Requires="v">
                <p:oleObj spid="_x0000_s79915" name="Equation" r:id="rId10" imgW="2552400" imgH="1409400" progId="Equation.DSMT4">
                  <p:embed/>
                </p:oleObj>
              </mc:Choice>
              <mc:Fallback>
                <p:oleObj name="Equation" r:id="rId10" imgW="2552400" imgH="1409400" progId="Equation.DSMT4">
                  <p:embed/>
                  <p:pic>
                    <p:nvPicPr>
                      <p:cNvPr id="0" name=""/>
                      <p:cNvPicPr>
                        <a:picLocks noChangeAspect="1" noChangeArrowheads="1"/>
                      </p:cNvPicPr>
                      <p:nvPr/>
                    </p:nvPicPr>
                    <p:blipFill>
                      <a:blip r:embed="rId11"/>
                      <a:srcRect/>
                      <a:stretch>
                        <a:fillRect/>
                      </a:stretch>
                    </p:blipFill>
                    <p:spPr bwMode="auto">
                      <a:xfrm>
                        <a:off x="2793041" y="3907466"/>
                        <a:ext cx="30956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19080543"/>
      </p:ext>
    </p:extLst>
  </p:cSld>
  <p:clrMapOvr>
    <a:masterClrMapping/>
  </p:clrMapOvr>
  <mc:AlternateContent xmlns:mc="http://schemas.openxmlformats.org/markup-compatibility/2006">
    <mc:Choice xmlns:p14="http://schemas.microsoft.com/office/powerpoint/2010/main" Requires="p14">
      <p:transition spd="slow" p14:dur="2000" advTm="38634"/>
    </mc:Choice>
    <mc:Fallback>
      <p:transition spd="slow" advTm="3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Similarly, if                    ,                                     so</a:t>
            </a:r>
            <a:endParaRPr lang="en-CA" dirty="0"/>
          </a:p>
        </p:txBody>
      </p:sp>
      <p:sp>
        <p:nvSpPr>
          <p:cNvPr id="2" name="Title 1"/>
          <p:cNvSpPr>
            <a:spLocks noGrp="1"/>
          </p:cNvSpPr>
          <p:nvPr>
            <p:ph type="title"/>
          </p:nvPr>
        </p:nvSpPr>
        <p:spPr/>
        <p:txBody>
          <a:bodyPr/>
          <a:lstStyle/>
          <a:p>
            <a:r>
              <a:rPr lang="en-US" dirty="0" smtClean="0"/>
              <a:t>Polar representation</a:t>
            </a:r>
            <a:endParaRPr lang="en-CA" i="1" dirty="0"/>
          </a:p>
        </p:txBody>
      </p:sp>
      <p:sp>
        <p:nvSpPr>
          <p:cNvPr id="9" name="Footer Placeholder 8"/>
          <p:cNvSpPr>
            <a:spLocks noGrp="1"/>
          </p:cNvSpPr>
          <p:nvPr>
            <p:ph type="ftr" sz="quarter" idx="11"/>
          </p:nvPr>
        </p:nvSpPr>
        <p:spPr/>
        <p:txBody>
          <a:bodyPr/>
          <a:lstStyle/>
          <a:p>
            <a:r>
              <a:rPr lang="en-CA" smtClean="0"/>
              <a:t>Integer powers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671434033"/>
              </p:ext>
            </p:extLst>
          </p:nvPr>
        </p:nvGraphicFramePr>
        <p:xfrm>
          <a:off x="2305050" y="2093284"/>
          <a:ext cx="3943350" cy="1695450"/>
        </p:xfrm>
        <a:graphic>
          <a:graphicData uri="http://schemas.openxmlformats.org/presentationml/2006/ole">
            <mc:AlternateContent xmlns:mc="http://schemas.openxmlformats.org/markup-compatibility/2006">
              <mc:Choice xmlns:v="urn:schemas-microsoft-com:vml" Requires="v">
                <p:oleObj spid="_x0000_s85010" name="Equation" r:id="rId6" imgW="3251160" imgH="1409400" progId="Equation.DSMT4">
                  <p:embed/>
                </p:oleObj>
              </mc:Choice>
              <mc:Fallback>
                <p:oleObj name="Equation" r:id="rId6" imgW="3251160" imgH="1409400" progId="Equation.DSMT4">
                  <p:embed/>
                  <p:pic>
                    <p:nvPicPr>
                      <p:cNvPr id="0" name=""/>
                      <p:cNvPicPr>
                        <a:picLocks noChangeAspect="1" noChangeArrowheads="1"/>
                      </p:cNvPicPr>
                      <p:nvPr/>
                    </p:nvPicPr>
                    <p:blipFill>
                      <a:blip r:embed="rId7"/>
                      <a:srcRect/>
                      <a:stretch>
                        <a:fillRect/>
                      </a:stretch>
                    </p:blipFill>
                    <p:spPr bwMode="auto">
                      <a:xfrm>
                        <a:off x="2305050" y="2093284"/>
                        <a:ext cx="39433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755515383"/>
              </p:ext>
            </p:extLst>
          </p:nvPr>
        </p:nvGraphicFramePr>
        <p:xfrm>
          <a:off x="2292350" y="3906838"/>
          <a:ext cx="4095750" cy="1695450"/>
        </p:xfrm>
        <a:graphic>
          <a:graphicData uri="http://schemas.openxmlformats.org/presentationml/2006/ole">
            <mc:AlternateContent xmlns:mc="http://schemas.openxmlformats.org/markup-compatibility/2006">
              <mc:Choice xmlns:v="urn:schemas-microsoft-com:vml" Requires="v">
                <p:oleObj spid="_x0000_s85011" name="Equation" r:id="rId8" imgW="3377880" imgH="1409400" progId="Equation.DSMT4">
                  <p:embed/>
                </p:oleObj>
              </mc:Choice>
              <mc:Fallback>
                <p:oleObj name="Equation" r:id="rId8" imgW="3377880" imgH="1409400" progId="Equation.DSMT4">
                  <p:embed/>
                  <p:pic>
                    <p:nvPicPr>
                      <p:cNvPr id="0" name=""/>
                      <p:cNvPicPr>
                        <a:picLocks noChangeAspect="1" noChangeArrowheads="1"/>
                      </p:cNvPicPr>
                      <p:nvPr/>
                    </p:nvPicPr>
                    <p:blipFill>
                      <a:blip r:embed="rId9"/>
                      <a:srcRect/>
                      <a:stretch>
                        <a:fillRect/>
                      </a:stretch>
                    </p:blipFill>
                    <p:spPr bwMode="auto">
                      <a:xfrm>
                        <a:off x="2292350" y="3906838"/>
                        <a:ext cx="40957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753569666"/>
              </p:ext>
            </p:extLst>
          </p:nvPr>
        </p:nvGraphicFramePr>
        <p:xfrm>
          <a:off x="2286000" y="1639408"/>
          <a:ext cx="1216025" cy="428625"/>
        </p:xfrm>
        <a:graphic>
          <a:graphicData uri="http://schemas.openxmlformats.org/presentationml/2006/ole">
            <mc:AlternateContent xmlns:mc="http://schemas.openxmlformats.org/markup-compatibility/2006">
              <mc:Choice xmlns:v="urn:schemas-microsoft-com:vml" Requires="v">
                <p:oleObj spid="_x0000_s85012" name="Equation" r:id="rId10" imgW="1002960" imgH="355320" progId="Equation.DSMT4">
                  <p:embed/>
                </p:oleObj>
              </mc:Choice>
              <mc:Fallback>
                <p:oleObj name="Equation" r:id="rId10" imgW="1002960" imgH="355320" progId="Equation.DSMT4">
                  <p:embed/>
                  <p:pic>
                    <p:nvPicPr>
                      <p:cNvPr id="0" name=""/>
                      <p:cNvPicPr>
                        <a:picLocks noChangeAspect="1" noChangeArrowheads="1"/>
                      </p:cNvPicPr>
                      <p:nvPr/>
                    </p:nvPicPr>
                    <p:blipFill>
                      <a:blip r:embed="rId11"/>
                      <a:srcRect/>
                      <a:stretch>
                        <a:fillRect/>
                      </a:stretch>
                    </p:blipFill>
                    <p:spPr bwMode="auto">
                      <a:xfrm>
                        <a:off x="2286000" y="1639408"/>
                        <a:ext cx="12160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53124173"/>
              </p:ext>
            </p:extLst>
          </p:nvPr>
        </p:nvGraphicFramePr>
        <p:xfrm>
          <a:off x="3657600" y="1587798"/>
          <a:ext cx="2078037" cy="504825"/>
        </p:xfrm>
        <a:graphic>
          <a:graphicData uri="http://schemas.openxmlformats.org/presentationml/2006/ole">
            <mc:AlternateContent xmlns:mc="http://schemas.openxmlformats.org/markup-compatibility/2006">
              <mc:Choice xmlns:v="urn:schemas-microsoft-com:vml" Requires="v">
                <p:oleObj spid="_x0000_s85013" name="Equation" r:id="rId12" imgW="1714320" imgH="419040" progId="Equation.DSMT4">
                  <p:embed/>
                </p:oleObj>
              </mc:Choice>
              <mc:Fallback>
                <p:oleObj name="Equation" r:id="rId12" imgW="1714320" imgH="419040" progId="Equation.DSMT4">
                  <p:embed/>
                  <p:pic>
                    <p:nvPicPr>
                      <p:cNvPr id="0" name=""/>
                      <p:cNvPicPr>
                        <a:picLocks noChangeAspect="1" noChangeArrowheads="1"/>
                      </p:cNvPicPr>
                      <p:nvPr/>
                    </p:nvPicPr>
                    <p:blipFill>
                      <a:blip r:embed="rId13"/>
                      <a:srcRect/>
                      <a:stretch>
                        <a:fillRect/>
                      </a:stretch>
                    </p:blipFill>
                    <p:spPr bwMode="auto">
                      <a:xfrm>
                        <a:off x="3657600" y="1587798"/>
                        <a:ext cx="20780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83216906"/>
      </p:ext>
    </p:extLst>
  </p:cSld>
  <p:clrMapOvr>
    <a:masterClrMapping/>
  </p:clrMapOvr>
  <mc:AlternateContent xmlns:mc="http://schemas.openxmlformats.org/markup-compatibility/2006">
    <mc:Choice xmlns:p14="http://schemas.microsoft.com/office/powerpoint/2010/main" Requires="p14">
      <p:transition spd="slow" p14:dur="2000" advTm="42264"/>
    </mc:Choice>
    <mc:Fallback>
      <p:transition spd="slow" advTm="42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This suggests                                 for all integer values of </a:t>
            </a:r>
            <a:r>
              <a:rPr lang="en-US" i="1" dirty="0" smtClean="0">
                <a:latin typeface="Times New Roman" panose="02020603050405020304" pitchFamily="18" charset="0"/>
              </a:rPr>
              <a:t>n</a:t>
            </a:r>
          </a:p>
          <a:p>
            <a:pPr lvl="1"/>
            <a:r>
              <a:rPr lang="en-US" dirty="0" smtClean="0"/>
              <a:t>We could even use this to define</a:t>
            </a:r>
          </a:p>
          <a:p>
            <a:pPr lvl="1"/>
            <a:endParaRPr lang="en-US" dirty="0"/>
          </a:p>
          <a:p>
            <a:pPr lvl="1"/>
            <a:endParaRPr lang="en-US" dirty="0" smtClean="0"/>
          </a:p>
          <a:p>
            <a:pPr marL="457200" lvl="1" indent="0">
              <a:buNone/>
            </a:pPr>
            <a:r>
              <a:rPr lang="en-US" dirty="0"/>
              <a:t> </a:t>
            </a:r>
            <a:r>
              <a:rPr lang="en-US" dirty="0" smtClean="0"/>
              <a:t>     for any real </a:t>
            </a:r>
            <a:r>
              <a:rPr lang="en-US" i="1" dirty="0" smtClean="0">
                <a:latin typeface="Symbol" panose="05050102010706020507" pitchFamily="18" charset="2"/>
              </a:rPr>
              <a:t>a</a:t>
            </a:r>
            <a:r>
              <a:rPr lang="en-US" dirty="0" smtClean="0"/>
              <a:t> </a:t>
            </a:r>
          </a:p>
          <a:p>
            <a:pPr lvl="2"/>
            <a:r>
              <a:rPr lang="en-US" dirty="0" smtClean="0"/>
              <a:t>In this course, we will restrict ourselves to</a:t>
            </a:r>
            <a:br>
              <a:rPr lang="en-US" dirty="0" smtClean="0"/>
            </a:br>
            <a:r>
              <a:rPr lang="en-US" dirty="0" smtClean="0"/>
              <a:t>polynomials that require integer exponents</a:t>
            </a:r>
            <a:endParaRPr lang="en-CA" dirty="0"/>
          </a:p>
        </p:txBody>
      </p:sp>
      <p:sp>
        <p:nvSpPr>
          <p:cNvPr id="2" name="Title 1"/>
          <p:cNvSpPr>
            <a:spLocks noGrp="1"/>
          </p:cNvSpPr>
          <p:nvPr>
            <p:ph type="title"/>
          </p:nvPr>
        </p:nvSpPr>
        <p:spPr/>
        <p:txBody>
          <a:bodyPr/>
          <a:lstStyle/>
          <a:p>
            <a:r>
              <a:rPr lang="en-US" dirty="0" smtClean="0"/>
              <a:t>Polar representation</a:t>
            </a:r>
            <a:endParaRPr lang="en-CA" i="1" dirty="0"/>
          </a:p>
        </p:txBody>
      </p:sp>
      <p:sp>
        <p:nvSpPr>
          <p:cNvPr id="9" name="Footer Placeholder 8"/>
          <p:cNvSpPr>
            <a:spLocks noGrp="1"/>
          </p:cNvSpPr>
          <p:nvPr>
            <p:ph type="ftr" sz="quarter" idx="11"/>
          </p:nvPr>
        </p:nvSpPr>
        <p:spPr/>
        <p:txBody>
          <a:bodyPr/>
          <a:lstStyle/>
          <a:p>
            <a:r>
              <a:rPr lang="en-CA" smtClean="0"/>
              <a:t>Integer powers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58873476"/>
              </p:ext>
            </p:extLst>
          </p:nvPr>
        </p:nvGraphicFramePr>
        <p:xfrm>
          <a:off x="2590800" y="1562100"/>
          <a:ext cx="1892300" cy="504825"/>
        </p:xfrm>
        <a:graphic>
          <a:graphicData uri="http://schemas.openxmlformats.org/presentationml/2006/ole">
            <mc:AlternateContent xmlns:mc="http://schemas.openxmlformats.org/markup-compatibility/2006">
              <mc:Choice xmlns:v="urn:schemas-microsoft-com:vml" Requires="v">
                <p:oleObj spid="_x0000_s86033" name="Equation" r:id="rId6" imgW="1562040" imgH="419040" progId="Equation.DSMT4">
                  <p:embed/>
                </p:oleObj>
              </mc:Choice>
              <mc:Fallback>
                <p:oleObj name="Equation" r:id="rId6" imgW="1562040" imgH="419040" progId="Equation.DSMT4">
                  <p:embed/>
                  <p:pic>
                    <p:nvPicPr>
                      <p:cNvPr id="0" name=""/>
                      <p:cNvPicPr>
                        <a:picLocks noChangeAspect="1" noChangeArrowheads="1"/>
                      </p:cNvPicPr>
                      <p:nvPr/>
                    </p:nvPicPr>
                    <p:blipFill>
                      <a:blip r:embed="rId7"/>
                      <a:srcRect/>
                      <a:stretch>
                        <a:fillRect/>
                      </a:stretch>
                    </p:blipFill>
                    <p:spPr bwMode="auto">
                      <a:xfrm>
                        <a:off x="2590800" y="1562100"/>
                        <a:ext cx="18923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772186496"/>
              </p:ext>
            </p:extLst>
          </p:nvPr>
        </p:nvGraphicFramePr>
        <p:xfrm>
          <a:off x="3276600" y="2514600"/>
          <a:ext cx="1984375" cy="504825"/>
        </p:xfrm>
        <a:graphic>
          <a:graphicData uri="http://schemas.openxmlformats.org/presentationml/2006/ole">
            <mc:AlternateContent xmlns:mc="http://schemas.openxmlformats.org/markup-compatibility/2006">
              <mc:Choice xmlns:v="urn:schemas-microsoft-com:vml" Requires="v">
                <p:oleObj spid="_x0000_s86034" name="Equation" r:id="rId8" imgW="1638000" imgH="419040" progId="Equation.DSMT4">
                  <p:embed/>
                </p:oleObj>
              </mc:Choice>
              <mc:Fallback>
                <p:oleObj name="Equation" r:id="rId8" imgW="1638000" imgH="419040" progId="Equation.DSMT4">
                  <p:embed/>
                  <p:pic>
                    <p:nvPicPr>
                      <p:cNvPr id="0" name=""/>
                      <p:cNvPicPr>
                        <a:picLocks noChangeAspect="1" noChangeArrowheads="1"/>
                      </p:cNvPicPr>
                      <p:nvPr/>
                    </p:nvPicPr>
                    <p:blipFill>
                      <a:blip r:embed="rId9"/>
                      <a:srcRect/>
                      <a:stretch>
                        <a:fillRect/>
                      </a:stretch>
                    </p:blipFill>
                    <p:spPr bwMode="auto">
                      <a:xfrm>
                        <a:off x="3276600" y="2514600"/>
                        <a:ext cx="19843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61436164"/>
      </p:ext>
    </p:extLst>
  </p:cSld>
  <p:clrMapOvr>
    <a:masterClrMapping/>
  </p:clrMapOvr>
  <mc:AlternateContent xmlns:mc="http://schemas.openxmlformats.org/markup-compatibility/2006">
    <mc:Choice xmlns:p14="http://schemas.microsoft.com/office/powerpoint/2010/main" Requires="p14">
      <p:transition spd="slow" p14:dur="2000" advTm="37755"/>
    </mc:Choice>
    <mc:Fallback>
      <p:transition spd="slow" advTm="3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division</a:t>
            </a:r>
            <a:endParaRPr lang="en-CA" i="1" dirty="0"/>
          </a:p>
        </p:txBody>
      </p:sp>
      <p:sp>
        <p:nvSpPr>
          <p:cNvPr id="3" name="Content Placeholder 2"/>
          <p:cNvSpPr>
            <a:spLocks noGrp="1"/>
          </p:cNvSpPr>
          <p:nvPr>
            <p:ph idx="1"/>
          </p:nvPr>
        </p:nvSpPr>
        <p:spPr/>
        <p:txBody>
          <a:bodyPr/>
          <a:lstStyle/>
          <a:p>
            <a:r>
              <a:rPr lang="en-US" dirty="0" smtClean="0"/>
              <a:t>As an example:</a:t>
            </a:r>
          </a:p>
          <a:p>
            <a:endParaRPr lang="en-US" dirty="0"/>
          </a:p>
          <a:p>
            <a:endParaRPr lang="en-US" dirty="0" smtClean="0"/>
          </a:p>
          <a:p>
            <a:endParaRPr lang="en-US" dirty="0"/>
          </a:p>
          <a:p>
            <a:endParaRPr lang="en-US" dirty="0" smtClean="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Integer powers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499819224"/>
              </p:ext>
            </p:extLst>
          </p:nvPr>
        </p:nvGraphicFramePr>
        <p:xfrm>
          <a:off x="2743200" y="1500965"/>
          <a:ext cx="2033587" cy="665162"/>
        </p:xfrm>
        <a:graphic>
          <a:graphicData uri="http://schemas.openxmlformats.org/presentationml/2006/ole">
            <mc:AlternateContent xmlns:mc="http://schemas.openxmlformats.org/markup-compatibility/2006">
              <mc:Choice xmlns:v="urn:schemas-microsoft-com:vml" Requires="v">
                <p:oleObj spid="_x0000_s82004" name="Equation" r:id="rId6" imgW="1841400" imgH="609480" progId="Equation.DSMT4">
                  <p:embed/>
                </p:oleObj>
              </mc:Choice>
              <mc:Fallback>
                <p:oleObj name="Equation" r:id="rId6" imgW="1841400" imgH="609480" progId="Equation.DSMT4">
                  <p:embed/>
                  <p:pic>
                    <p:nvPicPr>
                      <p:cNvPr id="0" name=""/>
                      <p:cNvPicPr>
                        <a:picLocks noChangeAspect="1" noChangeArrowheads="1"/>
                      </p:cNvPicPr>
                      <p:nvPr/>
                    </p:nvPicPr>
                    <p:blipFill>
                      <a:blip r:embed="rId7"/>
                      <a:srcRect/>
                      <a:stretch>
                        <a:fillRect/>
                      </a:stretch>
                    </p:blipFill>
                    <p:spPr bwMode="auto">
                      <a:xfrm>
                        <a:off x="2743200" y="1500965"/>
                        <a:ext cx="20335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036843799"/>
              </p:ext>
            </p:extLst>
          </p:nvPr>
        </p:nvGraphicFramePr>
        <p:xfrm>
          <a:off x="2286000" y="2286000"/>
          <a:ext cx="3632200" cy="750888"/>
        </p:xfrm>
        <a:graphic>
          <a:graphicData uri="http://schemas.openxmlformats.org/presentationml/2006/ole">
            <mc:AlternateContent xmlns:mc="http://schemas.openxmlformats.org/markup-compatibility/2006">
              <mc:Choice xmlns:v="urn:schemas-microsoft-com:vml" Requires="v">
                <p:oleObj spid="_x0000_s82005" name="Equation" r:id="rId8" imgW="3288960" imgH="685800" progId="Equation.DSMT4">
                  <p:embed/>
                </p:oleObj>
              </mc:Choice>
              <mc:Fallback>
                <p:oleObj name="Equation" r:id="rId8" imgW="3288960" imgH="685800" progId="Equation.DSMT4">
                  <p:embed/>
                  <p:pic>
                    <p:nvPicPr>
                      <p:cNvPr id="0" name=""/>
                      <p:cNvPicPr>
                        <a:picLocks noChangeAspect="1" noChangeArrowheads="1"/>
                      </p:cNvPicPr>
                      <p:nvPr/>
                    </p:nvPicPr>
                    <p:blipFill>
                      <a:blip r:embed="rId9"/>
                      <a:srcRect/>
                      <a:stretch>
                        <a:fillRect/>
                      </a:stretch>
                    </p:blipFill>
                    <p:spPr bwMode="auto">
                      <a:xfrm>
                        <a:off x="2286000" y="2286000"/>
                        <a:ext cx="36322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983869157"/>
              </p:ext>
            </p:extLst>
          </p:nvPr>
        </p:nvGraphicFramePr>
        <p:xfrm>
          <a:off x="2305050" y="3135313"/>
          <a:ext cx="4122738" cy="750887"/>
        </p:xfrm>
        <a:graphic>
          <a:graphicData uri="http://schemas.openxmlformats.org/presentationml/2006/ole">
            <mc:AlternateContent xmlns:mc="http://schemas.openxmlformats.org/markup-compatibility/2006">
              <mc:Choice xmlns:v="urn:schemas-microsoft-com:vml" Requires="v">
                <p:oleObj spid="_x0000_s82006" name="Equation" r:id="rId10" imgW="3733560" imgH="685800" progId="Equation.DSMT4">
                  <p:embed/>
                </p:oleObj>
              </mc:Choice>
              <mc:Fallback>
                <p:oleObj name="Equation" r:id="rId10" imgW="3733560" imgH="685800" progId="Equation.DSMT4">
                  <p:embed/>
                  <p:pic>
                    <p:nvPicPr>
                      <p:cNvPr id="0" name=""/>
                      <p:cNvPicPr>
                        <a:picLocks noChangeAspect="1" noChangeArrowheads="1"/>
                      </p:cNvPicPr>
                      <p:nvPr/>
                    </p:nvPicPr>
                    <p:blipFill>
                      <a:blip r:embed="rId11"/>
                      <a:srcRect/>
                      <a:stretch>
                        <a:fillRect/>
                      </a:stretch>
                    </p:blipFill>
                    <p:spPr bwMode="auto">
                      <a:xfrm>
                        <a:off x="2305050" y="3135313"/>
                        <a:ext cx="4122738"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915807071"/>
              </p:ext>
            </p:extLst>
          </p:nvPr>
        </p:nvGraphicFramePr>
        <p:xfrm>
          <a:off x="2286000" y="3984625"/>
          <a:ext cx="3632200" cy="750888"/>
        </p:xfrm>
        <a:graphic>
          <a:graphicData uri="http://schemas.openxmlformats.org/presentationml/2006/ole">
            <mc:AlternateContent xmlns:mc="http://schemas.openxmlformats.org/markup-compatibility/2006">
              <mc:Choice xmlns:v="urn:schemas-microsoft-com:vml" Requires="v">
                <p:oleObj spid="_x0000_s82007" name="Equation" r:id="rId12" imgW="3288960" imgH="685800" progId="Equation.DSMT4">
                  <p:embed/>
                </p:oleObj>
              </mc:Choice>
              <mc:Fallback>
                <p:oleObj name="Equation" r:id="rId12" imgW="3288960" imgH="685800" progId="Equation.DSMT4">
                  <p:embed/>
                  <p:pic>
                    <p:nvPicPr>
                      <p:cNvPr id="0" name=""/>
                      <p:cNvPicPr>
                        <a:picLocks noChangeAspect="1" noChangeArrowheads="1"/>
                      </p:cNvPicPr>
                      <p:nvPr/>
                    </p:nvPicPr>
                    <p:blipFill>
                      <a:blip r:embed="rId13"/>
                      <a:srcRect/>
                      <a:stretch>
                        <a:fillRect/>
                      </a:stretch>
                    </p:blipFill>
                    <p:spPr bwMode="auto">
                      <a:xfrm>
                        <a:off x="2286000" y="3984625"/>
                        <a:ext cx="36322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435152874"/>
              </p:ext>
            </p:extLst>
          </p:nvPr>
        </p:nvGraphicFramePr>
        <p:xfrm>
          <a:off x="2286000" y="4833938"/>
          <a:ext cx="4137025" cy="750887"/>
        </p:xfrm>
        <a:graphic>
          <a:graphicData uri="http://schemas.openxmlformats.org/presentationml/2006/ole">
            <mc:AlternateContent xmlns:mc="http://schemas.openxmlformats.org/markup-compatibility/2006">
              <mc:Choice xmlns:v="urn:schemas-microsoft-com:vml" Requires="v">
                <p:oleObj spid="_x0000_s82008" name="Equation" r:id="rId14" imgW="3746160" imgH="685800" progId="Equation.DSMT4">
                  <p:embed/>
                </p:oleObj>
              </mc:Choice>
              <mc:Fallback>
                <p:oleObj name="Equation" r:id="rId14" imgW="3746160" imgH="685800" progId="Equation.DSMT4">
                  <p:embed/>
                  <p:pic>
                    <p:nvPicPr>
                      <p:cNvPr id="0" name=""/>
                      <p:cNvPicPr>
                        <a:picLocks noChangeAspect="1" noChangeArrowheads="1"/>
                      </p:cNvPicPr>
                      <p:nvPr/>
                    </p:nvPicPr>
                    <p:blipFill>
                      <a:blip r:embed="rId15"/>
                      <a:srcRect/>
                      <a:stretch>
                        <a:fillRect/>
                      </a:stretch>
                    </p:blipFill>
                    <p:spPr bwMode="auto">
                      <a:xfrm>
                        <a:off x="2286000" y="4833938"/>
                        <a:ext cx="4137025"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43411877"/>
      </p:ext>
    </p:extLst>
  </p:cSld>
  <p:clrMapOvr>
    <a:masterClrMapping/>
  </p:clrMapOvr>
  <mc:AlternateContent xmlns:mc="http://schemas.openxmlformats.org/markup-compatibility/2006">
    <mc:Choice xmlns:p14="http://schemas.microsoft.com/office/powerpoint/2010/main" Requires="p14">
      <p:transition spd="slow" p14:dur="2000" advTm="52215"/>
    </mc:Choice>
    <mc:Fallback>
      <p:transition spd="slow" advTm="52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division</a:t>
            </a:r>
            <a:endParaRPr lang="en-CA" i="1" dirty="0"/>
          </a:p>
        </p:txBody>
      </p:sp>
      <p:sp>
        <p:nvSpPr>
          <p:cNvPr id="3" name="Content Placeholder 2"/>
          <p:cNvSpPr>
            <a:spLocks noGrp="1"/>
          </p:cNvSpPr>
          <p:nvPr>
            <p:ph idx="1"/>
          </p:nvPr>
        </p:nvSpPr>
        <p:spPr/>
        <p:txBody>
          <a:bodyPr/>
          <a:lstStyle/>
          <a:p>
            <a:r>
              <a:rPr lang="en-US" dirty="0" smtClean="0"/>
              <a:t>As an example:                                   so </a:t>
            </a:r>
          </a:p>
          <a:p>
            <a:endParaRPr lang="en-US" dirty="0"/>
          </a:p>
          <a:p>
            <a:endParaRPr lang="en-US" dirty="0" smtClean="0"/>
          </a:p>
          <a:p>
            <a:endParaRPr lang="en-US" dirty="0"/>
          </a:p>
          <a:p>
            <a:endParaRPr lang="en-US" dirty="0" smtClean="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Integer powers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2702386609"/>
              </p:ext>
            </p:extLst>
          </p:nvPr>
        </p:nvGraphicFramePr>
        <p:xfrm>
          <a:off x="2743200" y="1501147"/>
          <a:ext cx="2033587" cy="665162"/>
        </p:xfrm>
        <a:graphic>
          <a:graphicData uri="http://schemas.openxmlformats.org/presentationml/2006/ole">
            <mc:AlternateContent xmlns:mc="http://schemas.openxmlformats.org/markup-compatibility/2006">
              <mc:Choice xmlns:v="urn:schemas-microsoft-com:vml" Requires="v">
                <p:oleObj spid="_x0000_s87082" name="Equation" r:id="rId6" imgW="1841400" imgH="609480" progId="Equation.DSMT4">
                  <p:embed/>
                </p:oleObj>
              </mc:Choice>
              <mc:Fallback>
                <p:oleObj name="Equation" r:id="rId6" imgW="1841400" imgH="609480" progId="Equation.DSMT4">
                  <p:embed/>
                  <p:pic>
                    <p:nvPicPr>
                      <p:cNvPr id="0" name=""/>
                      <p:cNvPicPr>
                        <a:picLocks noChangeAspect="1" noChangeArrowheads="1"/>
                      </p:cNvPicPr>
                      <p:nvPr/>
                    </p:nvPicPr>
                    <p:blipFill>
                      <a:blip r:embed="rId7"/>
                      <a:srcRect/>
                      <a:stretch>
                        <a:fillRect/>
                      </a:stretch>
                    </p:blipFill>
                    <p:spPr bwMode="auto">
                      <a:xfrm>
                        <a:off x="2743200" y="1501147"/>
                        <a:ext cx="2033587"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827370615"/>
              </p:ext>
            </p:extLst>
          </p:nvPr>
        </p:nvGraphicFramePr>
        <p:xfrm>
          <a:off x="2209800" y="2286000"/>
          <a:ext cx="4305300" cy="750888"/>
        </p:xfrm>
        <a:graphic>
          <a:graphicData uri="http://schemas.openxmlformats.org/presentationml/2006/ole">
            <mc:AlternateContent xmlns:mc="http://schemas.openxmlformats.org/markup-compatibility/2006">
              <mc:Choice xmlns:v="urn:schemas-microsoft-com:vml" Requires="v">
                <p:oleObj spid="_x0000_s87083" name="Equation" r:id="rId8" imgW="3898800" imgH="685800" progId="Equation.DSMT4">
                  <p:embed/>
                </p:oleObj>
              </mc:Choice>
              <mc:Fallback>
                <p:oleObj name="Equation" r:id="rId8" imgW="3898800" imgH="685800" progId="Equation.DSMT4">
                  <p:embed/>
                  <p:pic>
                    <p:nvPicPr>
                      <p:cNvPr id="0" name=""/>
                      <p:cNvPicPr>
                        <a:picLocks noChangeAspect="1" noChangeArrowheads="1"/>
                      </p:cNvPicPr>
                      <p:nvPr/>
                    </p:nvPicPr>
                    <p:blipFill>
                      <a:blip r:embed="rId9"/>
                      <a:srcRect/>
                      <a:stretch>
                        <a:fillRect/>
                      </a:stretch>
                    </p:blipFill>
                    <p:spPr bwMode="auto">
                      <a:xfrm>
                        <a:off x="2209800" y="2286000"/>
                        <a:ext cx="43053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925555733"/>
              </p:ext>
            </p:extLst>
          </p:nvPr>
        </p:nvGraphicFramePr>
        <p:xfrm>
          <a:off x="2222500" y="3135313"/>
          <a:ext cx="4711700" cy="750887"/>
        </p:xfrm>
        <a:graphic>
          <a:graphicData uri="http://schemas.openxmlformats.org/presentationml/2006/ole">
            <mc:AlternateContent xmlns:mc="http://schemas.openxmlformats.org/markup-compatibility/2006">
              <mc:Choice xmlns:v="urn:schemas-microsoft-com:vml" Requires="v">
                <p:oleObj spid="_x0000_s87084" name="Equation" r:id="rId10" imgW="4267080" imgH="685800" progId="Equation.DSMT4">
                  <p:embed/>
                </p:oleObj>
              </mc:Choice>
              <mc:Fallback>
                <p:oleObj name="Equation" r:id="rId10" imgW="4267080" imgH="685800" progId="Equation.DSMT4">
                  <p:embed/>
                  <p:pic>
                    <p:nvPicPr>
                      <p:cNvPr id="0" name=""/>
                      <p:cNvPicPr>
                        <a:picLocks noChangeAspect="1" noChangeArrowheads="1"/>
                      </p:cNvPicPr>
                      <p:nvPr/>
                    </p:nvPicPr>
                    <p:blipFill>
                      <a:blip r:embed="rId11"/>
                      <a:srcRect/>
                      <a:stretch>
                        <a:fillRect/>
                      </a:stretch>
                    </p:blipFill>
                    <p:spPr bwMode="auto">
                      <a:xfrm>
                        <a:off x="2222500" y="3135313"/>
                        <a:ext cx="47117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458156891"/>
              </p:ext>
            </p:extLst>
          </p:nvPr>
        </p:nvGraphicFramePr>
        <p:xfrm>
          <a:off x="2209800" y="3984625"/>
          <a:ext cx="4122738" cy="750888"/>
        </p:xfrm>
        <a:graphic>
          <a:graphicData uri="http://schemas.openxmlformats.org/presentationml/2006/ole">
            <mc:AlternateContent xmlns:mc="http://schemas.openxmlformats.org/markup-compatibility/2006">
              <mc:Choice xmlns:v="urn:schemas-microsoft-com:vml" Requires="v">
                <p:oleObj spid="_x0000_s87085" name="Equation" r:id="rId12" imgW="3733560" imgH="685800" progId="Equation.DSMT4">
                  <p:embed/>
                </p:oleObj>
              </mc:Choice>
              <mc:Fallback>
                <p:oleObj name="Equation" r:id="rId12" imgW="3733560" imgH="685800" progId="Equation.DSMT4">
                  <p:embed/>
                  <p:pic>
                    <p:nvPicPr>
                      <p:cNvPr id="0" name=""/>
                      <p:cNvPicPr>
                        <a:picLocks noChangeAspect="1" noChangeArrowheads="1"/>
                      </p:cNvPicPr>
                      <p:nvPr/>
                    </p:nvPicPr>
                    <p:blipFill>
                      <a:blip r:embed="rId13"/>
                      <a:srcRect/>
                      <a:stretch>
                        <a:fillRect/>
                      </a:stretch>
                    </p:blipFill>
                    <p:spPr bwMode="auto">
                      <a:xfrm>
                        <a:off x="2209800" y="3984625"/>
                        <a:ext cx="4122738"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739063678"/>
              </p:ext>
            </p:extLst>
          </p:nvPr>
        </p:nvGraphicFramePr>
        <p:xfrm>
          <a:off x="2235200" y="4833938"/>
          <a:ext cx="4699000" cy="750887"/>
        </p:xfrm>
        <a:graphic>
          <a:graphicData uri="http://schemas.openxmlformats.org/presentationml/2006/ole">
            <mc:AlternateContent xmlns:mc="http://schemas.openxmlformats.org/markup-compatibility/2006">
              <mc:Choice xmlns:v="urn:schemas-microsoft-com:vml" Requires="v">
                <p:oleObj spid="_x0000_s87086" name="Equation" r:id="rId14" imgW="4254480" imgH="685800" progId="Equation.DSMT4">
                  <p:embed/>
                </p:oleObj>
              </mc:Choice>
              <mc:Fallback>
                <p:oleObj name="Equation" r:id="rId14" imgW="4254480" imgH="685800" progId="Equation.DSMT4">
                  <p:embed/>
                  <p:pic>
                    <p:nvPicPr>
                      <p:cNvPr id="0" name=""/>
                      <p:cNvPicPr>
                        <a:picLocks noChangeAspect="1" noChangeArrowheads="1"/>
                      </p:cNvPicPr>
                      <p:nvPr/>
                    </p:nvPicPr>
                    <p:blipFill>
                      <a:blip r:embed="rId15"/>
                      <a:srcRect/>
                      <a:stretch>
                        <a:fillRect/>
                      </a:stretch>
                    </p:blipFill>
                    <p:spPr bwMode="auto">
                      <a:xfrm>
                        <a:off x="2235200" y="4833938"/>
                        <a:ext cx="46990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86304705"/>
              </p:ext>
            </p:extLst>
          </p:nvPr>
        </p:nvGraphicFramePr>
        <p:xfrm>
          <a:off x="5207000" y="1482725"/>
          <a:ext cx="3098800" cy="747713"/>
        </p:xfrm>
        <a:graphic>
          <a:graphicData uri="http://schemas.openxmlformats.org/presentationml/2006/ole">
            <mc:AlternateContent xmlns:mc="http://schemas.openxmlformats.org/markup-compatibility/2006">
              <mc:Choice xmlns:v="urn:schemas-microsoft-com:vml" Requires="v">
                <p:oleObj spid="_x0000_s87087" name="Equation" r:id="rId16" imgW="2806560" imgH="685800" progId="Equation.DSMT4">
                  <p:embed/>
                </p:oleObj>
              </mc:Choice>
              <mc:Fallback>
                <p:oleObj name="Equation" r:id="rId16" imgW="2806560" imgH="685800" progId="Equation.DSMT4">
                  <p:embed/>
                  <p:pic>
                    <p:nvPicPr>
                      <p:cNvPr id="0" name=""/>
                      <p:cNvPicPr>
                        <a:picLocks noChangeAspect="1" noChangeArrowheads="1"/>
                      </p:cNvPicPr>
                      <p:nvPr/>
                    </p:nvPicPr>
                    <p:blipFill>
                      <a:blip r:embed="rId17"/>
                      <a:srcRect/>
                      <a:stretch>
                        <a:fillRect/>
                      </a:stretch>
                    </p:blipFill>
                    <p:spPr bwMode="auto">
                      <a:xfrm>
                        <a:off x="5207000" y="1482725"/>
                        <a:ext cx="3098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91454165"/>
      </p:ext>
    </p:extLst>
  </p:cSld>
  <p:clrMapOvr>
    <a:masterClrMapping/>
  </p:clrMapOvr>
  <mc:AlternateContent xmlns:mc="http://schemas.openxmlformats.org/markup-compatibility/2006">
    <mc:Choice xmlns:p14="http://schemas.microsoft.com/office/powerpoint/2010/main" Requires="p14">
      <p:transition spd="slow" p14:dur="2000" advTm="33645"/>
    </mc:Choice>
    <mc:Fallback>
      <p:transition spd="slow" advTm="33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division</a:t>
            </a:r>
            <a:endParaRPr lang="en-CA" i="1" dirty="0"/>
          </a:p>
        </p:txBody>
      </p:sp>
      <p:sp>
        <p:nvSpPr>
          <p:cNvPr id="3" name="Content Placeholder 2"/>
          <p:cNvSpPr>
            <a:spLocks noGrp="1"/>
          </p:cNvSpPr>
          <p:nvPr>
            <p:ph idx="1"/>
          </p:nvPr>
        </p:nvSpPr>
        <p:spPr/>
        <p:txBody>
          <a:bodyPr/>
          <a:lstStyle/>
          <a:p>
            <a:r>
              <a:rPr lang="en-US" dirty="0" smtClean="0"/>
              <a:t>Note that </a:t>
            </a:r>
            <a:r>
              <a:rPr lang="en-US" i="1" dirty="0" err="1" smtClean="0">
                <a:latin typeface="Times New Roman" panose="02020603050405020304" pitchFamily="18" charset="0"/>
              </a:rPr>
              <a:t>z</a:t>
            </a:r>
            <a:r>
              <a:rPr lang="en-US" i="1" baseline="30000" dirty="0" err="1" smtClean="0">
                <a:latin typeface="Times New Roman" panose="02020603050405020304" pitchFamily="18" charset="0"/>
              </a:rPr>
              <a:t>n</a:t>
            </a:r>
            <a:r>
              <a:rPr lang="en-US" dirty="0"/>
              <a:t> </a:t>
            </a:r>
            <a:r>
              <a:rPr lang="en-US" dirty="0" smtClean="0"/>
              <a:t>and </a:t>
            </a:r>
            <a:r>
              <a:rPr lang="en-US" i="1" dirty="0" smtClean="0">
                <a:latin typeface="Times New Roman" panose="02020603050405020304" pitchFamily="18" charset="0"/>
              </a:rPr>
              <a:t>z</a:t>
            </a:r>
            <a:r>
              <a:rPr lang="en-US" baseline="30000" dirty="0" smtClean="0">
                <a:latin typeface="Times New Roman" panose="02020603050405020304" pitchFamily="18" charset="0"/>
              </a:rPr>
              <a:t>–</a:t>
            </a:r>
            <a:r>
              <a:rPr lang="en-US" i="1" baseline="30000" dirty="0" smtClean="0">
                <a:latin typeface="Times New Roman" panose="02020603050405020304" pitchFamily="18" charset="0"/>
              </a:rPr>
              <a:t>n</a:t>
            </a:r>
            <a:r>
              <a:rPr lang="en-US" dirty="0" smtClean="0"/>
              <a:t> are multiplicative inverses of each other:</a:t>
            </a:r>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Integer powers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305779002"/>
              </p:ext>
            </p:extLst>
          </p:nvPr>
        </p:nvGraphicFramePr>
        <p:xfrm>
          <a:off x="2528887" y="2473325"/>
          <a:ext cx="868363" cy="376238"/>
        </p:xfrm>
        <a:graphic>
          <a:graphicData uri="http://schemas.openxmlformats.org/presentationml/2006/ole">
            <mc:AlternateContent xmlns:mc="http://schemas.openxmlformats.org/markup-compatibility/2006">
              <mc:Choice xmlns:v="urn:schemas-microsoft-com:vml" Requires="v">
                <p:oleObj spid="_x0000_s89134" name="Equation" r:id="rId6" imgW="787320" imgH="342720" progId="Equation.DSMT4">
                  <p:embed/>
                </p:oleObj>
              </mc:Choice>
              <mc:Fallback>
                <p:oleObj name="Equation" r:id="rId6" imgW="787320" imgH="342720" progId="Equation.DSMT4">
                  <p:embed/>
                  <p:pic>
                    <p:nvPicPr>
                      <p:cNvPr id="0" name=""/>
                      <p:cNvPicPr>
                        <a:picLocks noChangeAspect="1" noChangeArrowheads="1"/>
                      </p:cNvPicPr>
                      <p:nvPr/>
                    </p:nvPicPr>
                    <p:blipFill>
                      <a:blip r:embed="rId7"/>
                      <a:srcRect/>
                      <a:stretch>
                        <a:fillRect/>
                      </a:stretch>
                    </p:blipFill>
                    <p:spPr bwMode="auto">
                      <a:xfrm>
                        <a:off x="2528887" y="2473325"/>
                        <a:ext cx="86836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939736727"/>
              </p:ext>
            </p:extLst>
          </p:nvPr>
        </p:nvGraphicFramePr>
        <p:xfrm>
          <a:off x="2527300" y="3322638"/>
          <a:ext cx="1401762" cy="374650"/>
        </p:xfrm>
        <a:graphic>
          <a:graphicData uri="http://schemas.openxmlformats.org/presentationml/2006/ole">
            <mc:AlternateContent xmlns:mc="http://schemas.openxmlformats.org/markup-compatibility/2006">
              <mc:Choice xmlns:v="urn:schemas-microsoft-com:vml" Requires="v">
                <p:oleObj spid="_x0000_s89135" name="Equation" r:id="rId8" imgW="1269720" imgH="342720" progId="Equation.DSMT4">
                  <p:embed/>
                </p:oleObj>
              </mc:Choice>
              <mc:Fallback>
                <p:oleObj name="Equation" r:id="rId8" imgW="1269720" imgH="342720" progId="Equation.DSMT4">
                  <p:embed/>
                  <p:pic>
                    <p:nvPicPr>
                      <p:cNvPr id="0" name=""/>
                      <p:cNvPicPr>
                        <a:picLocks noChangeAspect="1" noChangeArrowheads="1"/>
                      </p:cNvPicPr>
                      <p:nvPr/>
                    </p:nvPicPr>
                    <p:blipFill>
                      <a:blip r:embed="rId9"/>
                      <a:srcRect/>
                      <a:stretch>
                        <a:fillRect/>
                      </a:stretch>
                    </p:blipFill>
                    <p:spPr bwMode="auto">
                      <a:xfrm>
                        <a:off x="2527300" y="3322638"/>
                        <a:ext cx="14017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998998976"/>
              </p:ext>
            </p:extLst>
          </p:nvPr>
        </p:nvGraphicFramePr>
        <p:xfrm>
          <a:off x="2528887" y="4206875"/>
          <a:ext cx="868363" cy="304800"/>
        </p:xfrm>
        <a:graphic>
          <a:graphicData uri="http://schemas.openxmlformats.org/presentationml/2006/ole">
            <mc:AlternateContent xmlns:mc="http://schemas.openxmlformats.org/markup-compatibility/2006">
              <mc:Choice xmlns:v="urn:schemas-microsoft-com:vml" Requires="v">
                <p:oleObj spid="_x0000_s89136" name="Equation" r:id="rId10" imgW="787320" imgH="279360" progId="Equation.DSMT4">
                  <p:embed/>
                </p:oleObj>
              </mc:Choice>
              <mc:Fallback>
                <p:oleObj name="Equation" r:id="rId10" imgW="787320" imgH="279360" progId="Equation.DSMT4">
                  <p:embed/>
                  <p:pic>
                    <p:nvPicPr>
                      <p:cNvPr id="0" name=""/>
                      <p:cNvPicPr>
                        <a:picLocks noChangeAspect="1" noChangeArrowheads="1"/>
                      </p:cNvPicPr>
                      <p:nvPr/>
                    </p:nvPicPr>
                    <p:blipFill>
                      <a:blip r:embed="rId11"/>
                      <a:srcRect/>
                      <a:stretch>
                        <a:fillRect/>
                      </a:stretch>
                    </p:blipFill>
                    <p:spPr bwMode="auto">
                      <a:xfrm>
                        <a:off x="2528887" y="4206875"/>
                        <a:ext cx="868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584935859"/>
              </p:ext>
            </p:extLst>
          </p:nvPr>
        </p:nvGraphicFramePr>
        <p:xfrm>
          <a:off x="2514600" y="5021263"/>
          <a:ext cx="1403350" cy="374650"/>
        </p:xfrm>
        <a:graphic>
          <a:graphicData uri="http://schemas.openxmlformats.org/presentationml/2006/ole">
            <mc:AlternateContent xmlns:mc="http://schemas.openxmlformats.org/markup-compatibility/2006">
              <mc:Choice xmlns:v="urn:schemas-microsoft-com:vml" Requires="v">
                <p:oleObj spid="_x0000_s89137" name="Equation" r:id="rId12" imgW="1269720" imgH="342720" progId="Equation.DSMT4">
                  <p:embed/>
                </p:oleObj>
              </mc:Choice>
              <mc:Fallback>
                <p:oleObj name="Equation" r:id="rId12" imgW="1269720" imgH="342720" progId="Equation.DSMT4">
                  <p:embed/>
                  <p:pic>
                    <p:nvPicPr>
                      <p:cNvPr id="0" name=""/>
                      <p:cNvPicPr>
                        <a:picLocks noChangeAspect="1" noChangeArrowheads="1"/>
                      </p:cNvPicPr>
                      <p:nvPr/>
                    </p:nvPicPr>
                    <p:blipFill>
                      <a:blip r:embed="rId13"/>
                      <a:srcRect/>
                      <a:stretch>
                        <a:fillRect/>
                      </a:stretch>
                    </p:blipFill>
                    <p:spPr bwMode="auto">
                      <a:xfrm>
                        <a:off x="2514600" y="5021263"/>
                        <a:ext cx="14033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263278662"/>
              </p:ext>
            </p:extLst>
          </p:nvPr>
        </p:nvGraphicFramePr>
        <p:xfrm>
          <a:off x="4724400" y="2327275"/>
          <a:ext cx="1219200" cy="666750"/>
        </p:xfrm>
        <a:graphic>
          <a:graphicData uri="http://schemas.openxmlformats.org/presentationml/2006/ole">
            <mc:AlternateContent xmlns:mc="http://schemas.openxmlformats.org/markup-compatibility/2006">
              <mc:Choice xmlns:v="urn:schemas-microsoft-com:vml" Requires="v">
                <p:oleObj spid="_x0000_s89138" name="Equation" r:id="rId14" imgW="1104840" imgH="609480" progId="Equation.DSMT4">
                  <p:embed/>
                </p:oleObj>
              </mc:Choice>
              <mc:Fallback>
                <p:oleObj name="Equation" r:id="rId14" imgW="1104840" imgH="609480" progId="Equation.DSMT4">
                  <p:embed/>
                  <p:pic>
                    <p:nvPicPr>
                      <p:cNvPr id="0" name="Object 17"/>
                      <p:cNvPicPr>
                        <a:picLocks noChangeAspect="1" noChangeArrowheads="1"/>
                      </p:cNvPicPr>
                      <p:nvPr/>
                    </p:nvPicPr>
                    <p:blipFill>
                      <a:blip r:embed="rId15"/>
                      <a:srcRect/>
                      <a:stretch>
                        <a:fillRect/>
                      </a:stretch>
                    </p:blipFill>
                    <p:spPr bwMode="auto">
                      <a:xfrm>
                        <a:off x="4724400" y="2327275"/>
                        <a:ext cx="12192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13838454"/>
              </p:ext>
            </p:extLst>
          </p:nvPr>
        </p:nvGraphicFramePr>
        <p:xfrm>
          <a:off x="4745038" y="3176588"/>
          <a:ext cx="1639887" cy="666750"/>
        </p:xfrm>
        <a:graphic>
          <a:graphicData uri="http://schemas.openxmlformats.org/presentationml/2006/ole">
            <mc:AlternateContent xmlns:mc="http://schemas.openxmlformats.org/markup-compatibility/2006">
              <mc:Choice xmlns:v="urn:schemas-microsoft-com:vml" Requires="v">
                <p:oleObj spid="_x0000_s89139" name="Equation" r:id="rId16" imgW="1485720" imgH="609480" progId="Equation.DSMT4">
                  <p:embed/>
                </p:oleObj>
              </mc:Choice>
              <mc:Fallback>
                <p:oleObj name="Equation" r:id="rId16" imgW="1485720" imgH="609480" progId="Equation.DSMT4">
                  <p:embed/>
                  <p:pic>
                    <p:nvPicPr>
                      <p:cNvPr id="0" name="Object 23"/>
                      <p:cNvPicPr>
                        <a:picLocks noChangeAspect="1" noChangeArrowheads="1"/>
                      </p:cNvPicPr>
                      <p:nvPr/>
                    </p:nvPicPr>
                    <p:blipFill>
                      <a:blip r:embed="rId17"/>
                      <a:srcRect/>
                      <a:stretch>
                        <a:fillRect/>
                      </a:stretch>
                    </p:blipFill>
                    <p:spPr bwMode="auto">
                      <a:xfrm>
                        <a:off x="4745038" y="3176588"/>
                        <a:ext cx="16398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15592422"/>
              </p:ext>
            </p:extLst>
          </p:nvPr>
        </p:nvGraphicFramePr>
        <p:xfrm>
          <a:off x="4724400" y="4025900"/>
          <a:ext cx="1036638" cy="668338"/>
        </p:xfrm>
        <a:graphic>
          <a:graphicData uri="http://schemas.openxmlformats.org/presentationml/2006/ole">
            <mc:AlternateContent xmlns:mc="http://schemas.openxmlformats.org/markup-compatibility/2006">
              <mc:Choice xmlns:v="urn:schemas-microsoft-com:vml" Requires="v">
                <p:oleObj spid="_x0000_s89140" name="Equation" r:id="rId18" imgW="939600" imgH="609480" progId="Equation.DSMT4">
                  <p:embed/>
                </p:oleObj>
              </mc:Choice>
              <mc:Fallback>
                <p:oleObj name="Equation" r:id="rId18" imgW="939600" imgH="609480" progId="Equation.DSMT4">
                  <p:embed/>
                  <p:pic>
                    <p:nvPicPr>
                      <p:cNvPr id="0" name="Object 24"/>
                      <p:cNvPicPr>
                        <a:picLocks noChangeAspect="1" noChangeArrowheads="1"/>
                      </p:cNvPicPr>
                      <p:nvPr/>
                    </p:nvPicPr>
                    <p:blipFill>
                      <a:blip r:embed="rId19"/>
                      <a:srcRect/>
                      <a:stretch>
                        <a:fillRect/>
                      </a:stretch>
                    </p:blipFill>
                    <p:spPr bwMode="auto">
                      <a:xfrm>
                        <a:off x="4724400" y="4025900"/>
                        <a:ext cx="10366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83545633"/>
              </p:ext>
            </p:extLst>
          </p:nvPr>
        </p:nvGraphicFramePr>
        <p:xfrm>
          <a:off x="4744409" y="4875213"/>
          <a:ext cx="1612900" cy="666750"/>
        </p:xfrm>
        <a:graphic>
          <a:graphicData uri="http://schemas.openxmlformats.org/presentationml/2006/ole">
            <mc:AlternateContent xmlns:mc="http://schemas.openxmlformats.org/markup-compatibility/2006">
              <mc:Choice xmlns:v="urn:schemas-microsoft-com:vml" Requires="v">
                <p:oleObj spid="_x0000_s89141" name="Equation" r:id="rId20" imgW="1460160" imgH="609480" progId="Equation.DSMT4">
                  <p:embed/>
                </p:oleObj>
              </mc:Choice>
              <mc:Fallback>
                <p:oleObj name="Equation" r:id="rId20" imgW="1460160" imgH="609480" progId="Equation.DSMT4">
                  <p:embed/>
                  <p:pic>
                    <p:nvPicPr>
                      <p:cNvPr id="0" name="Object 26"/>
                      <p:cNvPicPr>
                        <a:picLocks noChangeAspect="1" noChangeArrowheads="1"/>
                      </p:cNvPicPr>
                      <p:nvPr/>
                    </p:nvPicPr>
                    <p:blipFill>
                      <a:blip r:embed="rId21"/>
                      <a:srcRect/>
                      <a:stretch>
                        <a:fillRect/>
                      </a:stretch>
                    </p:blipFill>
                    <p:spPr bwMode="auto">
                      <a:xfrm>
                        <a:off x="4744409" y="4875213"/>
                        <a:ext cx="16129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92345031"/>
      </p:ext>
    </p:extLst>
  </p:cSld>
  <p:clrMapOvr>
    <a:masterClrMapping/>
  </p:clrMapOvr>
  <mc:AlternateContent xmlns:mc="http://schemas.openxmlformats.org/markup-compatibility/2006">
    <mc:Choice xmlns:p14="http://schemas.microsoft.com/office/powerpoint/2010/main" Requires="p14">
      <p:transition spd="slow" p14:dur="2000" advTm="48319"/>
    </mc:Choice>
    <mc:Fallback>
      <p:transition spd="slow" advTm="4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2|50.4|25.7"/>
</p:tagLst>
</file>

<file path=ppt/tags/tag10.xml><?xml version="1.0" encoding="utf-8"?>
<p:tagLst xmlns:a="http://schemas.openxmlformats.org/drawingml/2006/main" xmlns:r="http://schemas.openxmlformats.org/officeDocument/2006/relationships" xmlns:p="http://schemas.openxmlformats.org/presentationml/2006/main">
  <p:tag name="TIMING" val="|70.9"/>
</p:tagLst>
</file>

<file path=ppt/tags/tag11.xml><?xml version="1.0" encoding="utf-8"?>
<p:tagLst xmlns:a="http://schemas.openxmlformats.org/drawingml/2006/main" xmlns:r="http://schemas.openxmlformats.org/officeDocument/2006/relationships" xmlns:p="http://schemas.openxmlformats.org/presentationml/2006/main">
  <p:tag name="TIMING" val="|32.3"/>
</p:tagLst>
</file>

<file path=ppt/tags/tag12.xml><?xml version="1.0" encoding="utf-8"?>
<p:tagLst xmlns:a="http://schemas.openxmlformats.org/drawingml/2006/main" xmlns:r="http://schemas.openxmlformats.org/officeDocument/2006/relationships" xmlns:p="http://schemas.openxmlformats.org/presentationml/2006/main">
  <p:tag name="TIMING" val="|75.4"/>
</p:tagLst>
</file>

<file path=ppt/tags/tag13.xml><?xml version="1.0" encoding="utf-8"?>
<p:tagLst xmlns:a="http://schemas.openxmlformats.org/drawingml/2006/main" xmlns:r="http://schemas.openxmlformats.org/officeDocument/2006/relationships" xmlns:p="http://schemas.openxmlformats.org/presentationml/2006/main">
  <p:tag name="TIMING" val="|9.3"/>
</p:tagLst>
</file>

<file path=ppt/tags/tag14.xml><?xml version="1.0" encoding="utf-8"?>
<p:tagLst xmlns:a="http://schemas.openxmlformats.org/drawingml/2006/main" xmlns:r="http://schemas.openxmlformats.org/officeDocument/2006/relationships" xmlns:p="http://schemas.openxmlformats.org/presentationml/2006/main">
  <p:tag name="TIMING" val="|10.9|28.6|5.8"/>
</p:tagLst>
</file>

<file path=ppt/tags/tag15.xml><?xml version="1.0" encoding="utf-8"?>
<p:tagLst xmlns:a="http://schemas.openxmlformats.org/drawingml/2006/main" xmlns:r="http://schemas.openxmlformats.org/officeDocument/2006/relationships" xmlns:p="http://schemas.openxmlformats.org/presentationml/2006/main">
  <p:tag name="TIMING" val="|14.6|18.6|6|36.7|3.2|4.3"/>
</p:tagLst>
</file>

<file path=ppt/tags/tag16.xml><?xml version="1.0" encoding="utf-8"?>
<p:tagLst xmlns:a="http://schemas.openxmlformats.org/drawingml/2006/main" xmlns:r="http://schemas.openxmlformats.org/officeDocument/2006/relationships" xmlns:p="http://schemas.openxmlformats.org/presentationml/2006/main">
  <p:tag name="TIMING" val="|12.9|10.4|4.3"/>
</p:tagLst>
</file>

<file path=ppt/tags/tag2.xml><?xml version="1.0" encoding="utf-8"?>
<p:tagLst xmlns:a="http://schemas.openxmlformats.org/drawingml/2006/main" xmlns:r="http://schemas.openxmlformats.org/officeDocument/2006/relationships" xmlns:p="http://schemas.openxmlformats.org/presentationml/2006/main">
  <p:tag name="TIMING" val="|5.6|16.2"/>
</p:tagLst>
</file>

<file path=ppt/tags/tag3.xml><?xml version="1.0" encoding="utf-8"?>
<p:tagLst xmlns:a="http://schemas.openxmlformats.org/drawingml/2006/main" xmlns:r="http://schemas.openxmlformats.org/officeDocument/2006/relationships" xmlns:p="http://schemas.openxmlformats.org/presentationml/2006/main">
  <p:tag name="TIMING" val="|11.6|19.4"/>
</p:tagLst>
</file>

<file path=ppt/tags/tag4.xml><?xml version="1.0" encoding="utf-8"?>
<p:tagLst xmlns:a="http://schemas.openxmlformats.org/drawingml/2006/main" xmlns:r="http://schemas.openxmlformats.org/officeDocument/2006/relationships" xmlns:p="http://schemas.openxmlformats.org/presentationml/2006/main">
  <p:tag name="TIMING" val="|14.1|13.4"/>
</p:tagLst>
</file>

<file path=ppt/tags/tag5.xml><?xml version="1.0" encoding="utf-8"?>
<p:tagLst xmlns:a="http://schemas.openxmlformats.org/drawingml/2006/main" xmlns:r="http://schemas.openxmlformats.org/officeDocument/2006/relationships" xmlns:p="http://schemas.openxmlformats.org/presentationml/2006/main">
  <p:tag name="TIMING" val="|7.7|7.6|9.8|21.8"/>
</p:tagLst>
</file>

<file path=ppt/tags/tag6.xml><?xml version="1.0" encoding="utf-8"?>
<p:tagLst xmlns:a="http://schemas.openxmlformats.org/drawingml/2006/main" xmlns:r="http://schemas.openxmlformats.org/officeDocument/2006/relationships" xmlns:p="http://schemas.openxmlformats.org/presentationml/2006/main">
  <p:tag name="TIMING" val="|9.8|5.9|5.5|5.3"/>
</p:tagLst>
</file>

<file path=ppt/tags/tag7.xml><?xml version="1.0" encoding="utf-8"?>
<p:tagLst xmlns:a="http://schemas.openxmlformats.org/drawingml/2006/main" xmlns:r="http://schemas.openxmlformats.org/officeDocument/2006/relationships" xmlns:p="http://schemas.openxmlformats.org/presentationml/2006/main">
  <p:tag name="TIMING" val="|8.4|7.6|13.6|10.1"/>
</p:tagLst>
</file>

<file path=ppt/tags/tag8.xml><?xml version="1.0" encoding="utf-8"?>
<p:tagLst xmlns:a="http://schemas.openxmlformats.org/drawingml/2006/main" xmlns:r="http://schemas.openxmlformats.org/officeDocument/2006/relationships" xmlns:p="http://schemas.openxmlformats.org/presentationml/2006/main">
  <p:tag name="TIMING" val="|17.4|23.4|13.8|12|12.1|6.2|10.7"/>
</p:tagLst>
</file>

<file path=ppt/tags/tag9.xml><?xml version="1.0" encoding="utf-8"?>
<p:tagLst xmlns:a="http://schemas.openxmlformats.org/drawingml/2006/main" xmlns:r="http://schemas.openxmlformats.org/officeDocument/2006/relationships" xmlns:p="http://schemas.openxmlformats.org/presentationml/2006/main">
  <p:tag name="TIMING" val="|24.9|13.5|14.3|8.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13156</TotalTime>
  <Words>675</Words>
  <Application>Microsoft Office PowerPoint</Application>
  <PresentationFormat>On-screen Show (4:3)</PresentationFormat>
  <Paragraphs>166</Paragraphs>
  <Slides>23</Slides>
  <Notes>0</Notes>
  <HiddenSlides>0</HiddenSlides>
  <MMClips>23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MathType 6.0 Equation</vt:lpstr>
      <vt:lpstr>1.6.8.8 Integer powers of complex numbers</vt:lpstr>
      <vt:lpstr>Introduction</vt:lpstr>
      <vt:lpstr>Integer exponents</vt:lpstr>
      <vt:lpstr>Polar representation</vt:lpstr>
      <vt:lpstr>Polar representation</vt:lpstr>
      <vt:lpstr>Polar representation</vt:lpstr>
      <vt:lpstr>Complex division</vt:lpstr>
      <vt:lpstr>Complex division</vt:lpstr>
      <vt:lpstr>Complex division</vt:lpstr>
      <vt:lpstr>Proof of formula</vt:lpstr>
      <vt:lpstr>Proof of formula</vt:lpstr>
      <vt:lpstr>Geometric interpretation</vt:lpstr>
      <vt:lpstr>Geometric interpretation</vt:lpstr>
      <vt:lpstr>Geometric interpretation</vt:lpstr>
      <vt:lpstr>Properties</vt:lpstr>
      <vt:lpstr>Properties</vt:lpstr>
      <vt:lpstr>Properties</vt:lpstr>
      <vt:lpstr>Properties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298</cp:revision>
  <dcterms:created xsi:type="dcterms:W3CDTF">2020-04-30T19:27:29Z</dcterms:created>
  <dcterms:modified xsi:type="dcterms:W3CDTF">2020-05-14T01:46:57Z</dcterms:modified>
</cp:coreProperties>
</file>